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0"/>
  </p:notesMasterIdLst>
  <p:sldIdLst>
    <p:sldId id="373" r:id="rId2"/>
    <p:sldId id="374" r:id="rId3"/>
    <p:sldId id="422" r:id="rId4"/>
    <p:sldId id="257" r:id="rId5"/>
    <p:sldId id="259" r:id="rId6"/>
    <p:sldId id="260" r:id="rId7"/>
    <p:sldId id="261" r:id="rId8"/>
    <p:sldId id="262" r:id="rId9"/>
    <p:sldId id="304" r:id="rId10"/>
    <p:sldId id="376" r:id="rId11"/>
    <p:sldId id="377" r:id="rId12"/>
    <p:sldId id="383" r:id="rId13"/>
    <p:sldId id="378" r:id="rId14"/>
    <p:sldId id="379" r:id="rId15"/>
    <p:sldId id="384" r:id="rId16"/>
    <p:sldId id="385" r:id="rId17"/>
    <p:sldId id="391" r:id="rId18"/>
    <p:sldId id="264" r:id="rId19"/>
    <p:sldId id="265" r:id="rId20"/>
    <p:sldId id="390" r:id="rId21"/>
    <p:sldId id="275" r:id="rId22"/>
    <p:sldId id="386" r:id="rId23"/>
    <p:sldId id="305" r:id="rId24"/>
    <p:sldId id="310" r:id="rId25"/>
    <p:sldId id="277" r:id="rId26"/>
    <p:sldId id="278" r:id="rId27"/>
    <p:sldId id="387" r:id="rId28"/>
    <p:sldId id="31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.Vn3DH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000"/>
    <a:srgbClr val="000000"/>
    <a:srgbClr val="FFFF00"/>
    <a:srgbClr val="FF3300"/>
    <a:srgbClr val="FFB69E"/>
    <a:srgbClr val="F7BCA7"/>
    <a:srgbClr val="66FF33"/>
    <a:srgbClr val="0000CC"/>
    <a:srgbClr val="E07D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47" autoAdjust="0"/>
    <p:restoredTop sz="94640" autoAdjust="0"/>
  </p:normalViewPr>
  <p:slideViewPr>
    <p:cSldViewPr>
      <p:cViewPr>
        <p:scale>
          <a:sx n="60" d="100"/>
          <a:sy n="60" d="100"/>
        </p:scale>
        <p:origin x="-157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6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78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0F19A3-297B-4AEF-9A70-49951A349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3A4CA-E8ED-4373-859E-954CFB1DF65B}" type="slidenum">
              <a:rPr lang="vi-VN" smtClean="0"/>
              <a:pPr/>
              <a:t>3</a:t>
            </a:fld>
            <a:endParaRPr lang="vi-VN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382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0EB2B-A9B2-482D-8578-AABB35B79ABF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B63B-EFDA-400F-BCE8-D78EE86C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E78E-EFFC-4FB1-B2A8-AB163580CB9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03E60-704D-4CB7-A220-A85699CF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583F-6B97-4028-9EE0-FB5B319E308D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39AF3-4973-4518-9599-A20BC15C7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ADE0-135A-4530-A388-727A3DF24CF8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B78E-8A7D-4363-8A2E-4F5FE3EB4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80EE1-B705-4D50-BB0B-43854CDC2D60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C015C-F1C2-4EB0-BCC6-BEB156AAF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66D90-9F96-40FD-BF4D-FEF9F9C8BFD8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72D6-5456-4A51-9BD6-D41DCC447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8E611-5007-4E30-94CD-AED5849494D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78DD-4967-4FCA-83AB-584DE2B26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56CF-B1A4-49DA-86D8-72A3558BCA45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7CBAD-DF26-4C3A-908D-53212A67B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5329-4739-4C06-B0EB-705B96AE2EC8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03CAD-0EA7-439B-BCA4-EE0DEAD9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F2FAA-3F0C-4768-8846-0208692C26DF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4F6FA-5DEA-472A-9B6E-B3FC9ABE7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68D34-B14A-4B82-A225-917263F38471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3F80-E6D6-46C4-BE98-B8F8F969C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B84DD-B4B3-41D3-810C-0DA2EE22D446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DA652-241B-4891-89B8-7038B285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4AAA-03AC-424B-8DD4-E1B30C96CCB2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44972-C412-4EB9-9F1D-50C625DC4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23832-3E23-420E-9E71-0B66771984E8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33A0-1880-4BC8-841E-808FBA533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72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372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FD9D1CC-1C2C-4D54-AD75-10F88CF0D2A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137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26FC6090-1B4F-4C78-AFF7-2A3695512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70" r:id="rId1"/>
    <p:sldLayoutId id="2147484557" r:id="rId2"/>
    <p:sldLayoutId id="2147484558" r:id="rId3"/>
    <p:sldLayoutId id="2147484559" r:id="rId4"/>
    <p:sldLayoutId id="2147484560" r:id="rId5"/>
    <p:sldLayoutId id="2147484561" r:id="rId6"/>
    <p:sldLayoutId id="2147484562" r:id="rId7"/>
    <p:sldLayoutId id="2147484563" r:id="rId8"/>
    <p:sldLayoutId id="2147484564" r:id="rId9"/>
    <p:sldLayoutId id="2147484565" r:id="rId10"/>
    <p:sldLayoutId id="2147484566" r:id="rId11"/>
    <p:sldLayoutId id="2147484567" r:id="rId12"/>
    <p:sldLayoutId id="2147484568" r:id="rId13"/>
    <p:sldLayoutId id="2147484569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305800" cy="426720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tiễn</a:t>
            </a: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990600" y="76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 CHÍNH DOANH NGHIỆP 2</a:t>
            </a:r>
            <a:endParaRPr lang="en-US" sz="32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6D667E-2621-44D6-A842-5D0DAE566E71}" type="datetime1">
              <a:rPr lang="en-US" smtClean="0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5A1D2-9278-4601-B3BF-A31D699FFD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04800" y="1295400"/>
            <a:ext cx="1219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0" y="1219200"/>
            <a:ext cx="396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152400" y="1371600"/>
            <a:ext cx="8991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59D2B1-2DAE-4623-9FBF-3038A00B6BAF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D678C-5D1E-45AE-B48E-4A78ABC5B54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302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pPr marL="228600" indent="-228600" algn="just" eaLnBrk="1" hangingPunct="1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indent="-228600" algn="just" eaLnBrk="1" hangingPunct="1">
              <a:buFontTx/>
              <a:buChar char="-"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(DAĐT):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just" eaLnBrk="1" hangingPunct="1">
              <a:buFontTx/>
              <a:buChar char="-"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(World Bank):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DAĐT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17ECF9-B00F-4D90-933D-64DCB5630B7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40CF8-7054-4D80-AE67-763CABB7F2F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302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DAĐT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DADT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17ECF9-B00F-4D90-933D-64DCB5630B7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04EF-CF8E-4DB1-AEF3-6A6D91F5D1B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302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3733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DADT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95B3EA-425A-4364-A09D-C8DAD9C4DB01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C10B0-58EA-4153-942B-06C4C66B936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302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DAĐT:</a:t>
            </a:r>
          </a:p>
          <a:p>
            <a:pPr marL="742950" indent="-742950" eaLnBrk="1" hangingPunct="1">
              <a:lnSpc>
                <a:spcPct val="130000"/>
              </a:lnSpc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  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lnSpc>
                <a:spcPct val="130000"/>
              </a:lnSpc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0F04BA-EABE-4F6F-AACF-975B5438B62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1F2F-11AE-4EB3-A1A1-85B3A6C70C6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144000" cy="6302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562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0F04BA-EABE-4F6F-AACF-975B5438B62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5AC93-6105-4063-B6C3-3E8471CCAC1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144000" cy="6302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5626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* 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TSCĐ</a:t>
            </a:r>
          </a:p>
          <a:p>
            <a:pPr algn="just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0F04BA-EABE-4F6F-AACF-975B5438B62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B1C50-E5F7-4C54-993B-D31D467DBA9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302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562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CFCEE4-22B0-4EA0-AA54-40FB5E855529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845DA-06E0-42F0-BF5A-5F1E184FD09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3025"/>
            <a:ext cx="8458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6.2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073525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ĐTDH:</a:t>
            </a:r>
          </a:p>
          <a:p>
            <a:pPr algn="just" eaLnBrk="1" hangingPunct="1">
              <a:lnSpc>
                <a:spcPct val="130000"/>
              </a:lnSpc>
              <a:buClr>
                <a:schemeClr val="tx1"/>
              </a:buClr>
              <a:buFontTx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 - 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DN.</a:t>
            </a:r>
          </a:p>
          <a:p>
            <a:pPr algn="just" eaLnBrk="1" hangingPunct="1">
              <a:lnSpc>
                <a:spcPct val="130000"/>
              </a:lnSpc>
              <a:buClr>
                <a:schemeClr val="tx1"/>
              </a:buClr>
              <a:buFontTx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TC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SXKD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F24C2B-87D8-4C1F-8B6A-EF716521A226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6BBCE-D245-4372-9094-898D20460FD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458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6.2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378325"/>
          </a:xfrm>
        </p:spPr>
        <p:txBody>
          <a:bodyPr anchor="ctr"/>
          <a:lstStyle/>
          <a:p>
            <a:pPr algn="just" eaLnBrk="1" hangingPunct="1">
              <a:lnSpc>
                <a:spcPct val="130000"/>
              </a:lnSpc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  <a:p>
            <a:pPr algn="just" eaLnBrk="1" hangingPunct="1">
              <a:lnSpc>
                <a:spcPct val="13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nghệ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đọ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rủi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  <a:p>
            <a:pPr algn="just" eaLnBrk="1" hangingPunct="1">
              <a:lnSpc>
                <a:spcPct val="130000"/>
              </a:lnSpc>
              <a:buNone/>
              <a:defRPr/>
            </a:pPr>
            <a:endParaRPr lang="en-US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05B998-7341-467B-902C-7E64883590EF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BE2F0-2176-4AAC-A9D2-0462B0A5378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ĐTDH: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VĐT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	Ra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458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6.2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094655-16BE-4778-A7B3-EAF113B45B9F}" type="datetime1">
              <a:rPr lang="en-US" smtClean="0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A942B-89E2-4EBE-8E81-7C5B9D6F8B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441EAE-8EC4-44BA-9639-FB8C5A440DB2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A4169-4D82-440F-A598-362F4132752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763000" cy="3352800"/>
          </a:xfrm>
        </p:spPr>
        <p:txBody>
          <a:bodyPr/>
          <a:lstStyle/>
          <a:p>
            <a:pPr marL="168275" indent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.VnArial" pitchFamily="34" charset="0"/>
              </a:rPr>
              <a:t>.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2286000" cy="1200329"/>
          </a:xfrm>
          <a:prstGeom prst="rect">
            <a:avLst/>
          </a:prstGeom>
          <a:noFill/>
          <a:ln w="28575">
            <a:solidFill>
              <a:srgbClr val="2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DAĐT: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3352800" y="2286000"/>
            <a:ext cx="2419350" cy="1200329"/>
          </a:xfrm>
          <a:prstGeom prst="rect">
            <a:avLst/>
          </a:prstGeom>
          <a:noFill/>
          <a:ln w="28575">
            <a:solidFill>
              <a:srgbClr val="2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6477000" y="2286000"/>
            <a:ext cx="2286000" cy="1200329"/>
          </a:xfrm>
          <a:prstGeom prst="rect">
            <a:avLst/>
          </a:prstGeom>
          <a:noFill/>
          <a:ln w="28575">
            <a:solidFill>
              <a:srgbClr val="2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(NPV, IRR, PP, PI…)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n-US" sz="1200" dirty="0">
              <a:solidFill>
                <a:srgbClr val="000000"/>
              </a:solidFill>
              <a:latin typeface=".VnArial" pitchFamily="34" charset="0"/>
              <a:cs typeface="+mn-cs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3429000" y="4572000"/>
            <a:ext cx="2362200" cy="923330"/>
          </a:xfrm>
          <a:prstGeom prst="rect">
            <a:avLst/>
          </a:prstGeom>
          <a:noFill/>
          <a:ln w="28575">
            <a:solidFill>
              <a:srgbClr val="2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chối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 flipH="1">
            <a:off x="1524000" y="5334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 flipV="1">
            <a:off x="1524000" y="35052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>
            <a:off x="5791200" y="5257800"/>
            <a:ext cx="1905000" cy="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77" name="Line 11"/>
          <p:cNvSpPr>
            <a:spLocks noChangeShapeType="1"/>
          </p:cNvSpPr>
          <p:nvPr/>
        </p:nvSpPr>
        <p:spPr bwMode="auto">
          <a:xfrm flipV="1">
            <a:off x="7696200" y="3505200"/>
            <a:ext cx="0" cy="175260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78" name="Line 12"/>
          <p:cNvSpPr>
            <a:spLocks noChangeShapeType="1"/>
          </p:cNvSpPr>
          <p:nvPr/>
        </p:nvSpPr>
        <p:spPr bwMode="auto">
          <a:xfrm>
            <a:off x="2590800" y="2971800"/>
            <a:ext cx="685800" cy="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79" name="Line 13"/>
          <p:cNvSpPr>
            <a:spLocks noChangeShapeType="1"/>
          </p:cNvSpPr>
          <p:nvPr/>
        </p:nvSpPr>
        <p:spPr bwMode="auto">
          <a:xfrm>
            <a:off x="5791200" y="2971800"/>
            <a:ext cx="685800" cy="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80" name="Text Box 14"/>
          <p:cNvSpPr txBox="1">
            <a:spLocks noChangeArrowheads="1"/>
          </p:cNvSpPr>
          <p:nvPr/>
        </p:nvSpPr>
        <p:spPr bwMode="auto">
          <a:xfrm>
            <a:off x="228600" y="5602069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DAĐT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52400" y="1371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458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6.2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2A67ED-7B37-4C20-A001-A31CAB9C7B3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B06-0A4F-41DA-9CCC-A7B1EB8EB21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864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(Cash flows)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chi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8600"/>
            <a:ext cx="8610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6.3.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2A67ED-7B37-4C20-A001-A31CAB9C7B3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1C6F7-EDF7-4CB7-8686-73F944E4C85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6482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nl-NL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 tiền đầu tư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endParaRPr lang="nl-NL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endParaRPr lang="nl-NL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* Dòng tiền hoạt động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28600"/>
            <a:ext cx="8610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6.3.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E0EDC0-9013-4FEC-AA44-76AF7B1D90E6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C5AAA-03FC-43EE-86D4-53429C5EA04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6.3.1.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410200"/>
          </a:xfrm>
        </p:spPr>
        <p:txBody>
          <a:bodyPr/>
          <a:lstStyle/>
          <a:p>
            <a:pPr algn="just" eaLnBrk="1" hangingPunct="1">
              <a:buFontTx/>
              <a:buChar char="-"/>
              <a:defRPr/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VĐT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dung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SXKD)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XDCB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nâng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cấp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hóa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TSCĐ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hữu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thêm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TSLĐ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xuyên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VLĐ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cuối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năm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trước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năm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C2ACF0-B213-4834-88E2-FE1AF6DFBF1C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9EB1A-8757-4934-BDD1-6702EDBA22B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81600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do DAĐT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nhuận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TSCĐ)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Thu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nhượng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TSCĐ (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Thu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VLĐTX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6.3.2.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8DC993-DACD-46F7-A17E-61AEC9D0993A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7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246A1-C06C-4309-9C7D-D4B7DCEDD42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6.3.3. 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</a:t>
            </a:r>
          </a:p>
        </p:txBody>
      </p:sp>
      <p:graphicFrame>
        <p:nvGraphicFramePr>
          <p:cNvPr id="23754" name="Group 202"/>
          <p:cNvGraphicFramePr>
            <a:graphicFrameLocks noGrp="1"/>
          </p:cNvGraphicFramePr>
          <p:nvPr>
            <p:ph sz="half" idx="1"/>
          </p:nvPr>
        </p:nvGraphicFramePr>
        <p:xfrm>
          <a:off x="0" y="1371600"/>
          <a:ext cx="9143999" cy="1981200"/>
        </p:xfrm>
        <a:graphic>
          <a:graphicData uri="http://schemas.openxmlformats.org/drawingml/2006/table">
            <a:tbl>
              <a:tblPr/>
              <a:tblGrid>
                <a:gridCol w="1757570"/>
                <a:gridCol w="414130"/>
                <a:gridCol w="1580322"/>
                <a:gridCol w="286578"/>
                <a:gridCol w="1447800"/>
                <a:gridCol w="381000"/>
                <a:gridCol w="1371600"/>
                <a:gridCol w="304800"/>
                <a:gridCol w="1600199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DAĐT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HĐ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Khoản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bớt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VLĐTX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nhượng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TSCĐ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56" name="Group 204"/>
          <p:cNvGraphicFramePr>
            <a:graphicFrameLocks noGrp="1"/>
          </p:cNvGraphicFramePr>
          <p:nvPr>
            <p:ph sz="quarter" idx="2"/>
          </p:nvPr>
        </p:nvGraphicFramePr>
        <p:xfrm>
          <a:off x="304800" y="3352800"/>
          <a:ext cx="8610600" cy="1143000"/>
        </p:xfrm>
        <a:graphic>
          <a:graphicData uri="http://schemas.openxmlformats.org/drawingml/2006/table">
            <a:tbl>
              <a:tblPr/>
              <a:tblGrid>
                <a:gridCol w="2740025"/>
                <a:gridCol w="468313"/>
                <a:gridCol w="3054350"/>
                <a:gridCol w="468312"/>
                <a:gridCol w="18796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DAĐT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DAĐT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Vốn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5" name="Text Box 52"/>
          <p:cNvSpPr txBox="1">
            <a:spLocks noChangeArrowheads="1"/>
          </p:cNvSpPr>
          <p:nvPr/>
        </p:nvSpPr>
        <p:spPr bwMode="auto">
          <a:xfrm>
            <a:off x="609600" y="38100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23755" name="Group 203"/>
          <p:cNvGraphicFramePr>
            <a:graphicFrameLocks noGrp="1"/>
          </p:cNvGraphicFramePr>
          <p:nvPr>
            <p:ph sz="quarter" idx="3"/>
          </p:nvPr>
        </p:nvGraphicFramePr>
        <p:xfrm>
          <a:off x="304800" y="4572000"/>
          <a:ext cx="8610600" cy="1463040"/>
        </p:xfrm>
        <a:graphic>
          <a:graphicData uri="http://schemas.openxmlformats.org/drawingml/2006/table">
            <a:tbl>
              <a:tblPr/>
              <a:tblGrid>
                <a:gridCol w="2092325"/>
                <a:gridCol w="401638"/>
                <a:gridCol w="2897187"/>
                <a:gridCol w="482600"/>
                <a:gridCol w="2736850"/>
              </a:tblGrid>
              <a:tr h="4572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DAĐT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DAĐT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DAĐT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DD53D9-DFEE-4131-8449-3373AD4F232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26718-036E-4152-9DD7-315345B3497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2133600"/>
            <a:ext cx="8915400" cy="3625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VĐT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 (t=0)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1295400"/>
            <a:ext cx="815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vi-V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6.3.3. 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5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5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EA30B7-F822-41CA-A4F4-7EF4694C7AAC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5F5B0-07AD-45D6-8D2C-C51E5268F75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6.4 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1054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nhuận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khứ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chi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VLĐ…)</a:t>
            </a: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AB276E-82A3-434C-9F99-9241B81EB16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723A6-86BB-49F9-B427-0CB4CA58C0E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762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6.5.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DAĐT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219200"/>
            <a:ext cx="8839200" cy="4495800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áp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p/p KH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khác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hưởng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tiền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KH TSCĐ 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hưởng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nhuận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trước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thuế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hưởng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dòng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tiền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thuần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năm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DA (KH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càng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cao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DN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vì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tiết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kiệm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thuế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dòng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tiền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mặt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hàng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năm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lớn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</a:t>
            </a:r>
          </a:p>
          <a:p>
            <a:pPr algn="just" eaLnBrk="1" hangingPunct="1">
              <a:lnSpc>
                <a:spcPct val="125000"/>
              </a:lnSpc>
              <a:buFont typeface="Wingdings" pitchFamily="2" charset="2"/>
              <a:buNone/>
            </a:pPr>
            <a:endParaRPr lang="en-US" sz="22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149551" name="Group 47"/>
          <p:cNvGraphicFramePr>
            <a:graphicFrameLocks noGrp="1"/>
          </p:cNvGraphicFramePr>
          <p:nvPr>
            <p:ph sz="half" idx="2"/>
          </p:nvPr>
        </p:nvGraphicFramePr>
        <p:xfrm>
          <a:off x="76200" y="5562600"/>
          <a:ext cx="8991600" cy="990600"/>
        </p:xfrm>
        <a:graphic>
          <a:graphicData uri="http://schemas.openxmlformats.org/drawingml/2006/table">
            <a:tbl>
              <a:tblPr/>
              <a:tblGrid>
                <a:gridCol w="3429000"/>
                <a:gridCol w="381000"/>
                <a:gridCol w="1447800"/>
                <a:gridCol w="533400"/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thuế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chưa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Doanh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thuần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phí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KH)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57" name="Text Box 45"/>
          <p:cNvSpPr txBox="1">
            <a:spLocks noChangeArrowheads="1"/>
          </p:cNvSpPr>
          <p:nvPr/>
        </p:nvSpPr>
        <p:spPr bwMode="auto">
          <a:xfrm>
            <a:off x="304800" y="3378200"/>
            <a:ext cx="86106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(1 - t%) + </a:t>
            </a: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t%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t; 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: 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KH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t;  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KH TSCĐ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 ;   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t% -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TNDN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1800" b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 t%  : 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KH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28956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4000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95600" y="0"/>
            <a:ext cx="6248400" cy="6858000"/>
          </a:xfrm>
          <a:prstGeom prst="rect">
            <a:avLst/>
          </a:prstGeom>
          <a:gradFill rotWithShape="0">
            <a:gsLst>
              <a:gs pos="0">
                <a:srgbClr val="67394C"/>
              </a:gs>
              <a:gs pos="50000">
                <a:srgbClr val="DDD3D7"/>
              </a:gs>
              <a:gs pos="100000">
                <a:srgbClr val="67394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Arial" charset="0"/>
              </a:rPr>
              <a:t>An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1219200"/>
            <a:ext cx="6248400" cy="954107"/>
          </a:xfrm>
          <a:prstGeom prst="rect">
            <a:avLst/>
          </a:prstGeom>
          <a:solidFill>
            <a:srgbClr val="0A387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 ÁN ĐẦU TƯ VÀ DÒNG TIỀN CỦA DỰ ÁN ĐẦU TƯ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67200" y="457200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solidFill>
                  <a:srgbClr val="0A387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dirty="0" smtClean="0">
                <a:solidFill>
                  <a:srgbClr val="0A387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US" sz="2800" dirty="0">
              <a:solidFill>
                <a:srgbClr val="0A38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glo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8194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-76200" y="2493963"/>
            <a:ext cx="29718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dirty="0">
              <a:solidFill>
                <a:srgbClr val="0A3870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A3870"/>
                </a:solidFill>
                <a:latin typeface="Times New Roman" pitchFamily="18" charset="0"/>
                <a:cs typeface="Times New Roman" pitchFamily="18" charset="0"/>
              </a:rPr>
              <a:t>HỌC VIỆN TÀI CHÍNH</a:t>
            </a:r>
          </a:p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A3870"/>
                </a:solidFill>
                <a:latin typeface="Times New Roman" pitchFamily="18" charset="0"/>
                <a:cs typeface="Times New Roman" pitchFamily="18" charset="0"/>
              </a:rPr>
              <a:t>BỘ MÔN TCDN</a:t>
            </a:r>
            <a:r>
              <a:rPr lang="en-US" sz="2000" dirty="0">
                <a:solidFill>
                  <a:srgbClr val="0A3870"/>
                </a:solidFill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1200" dirty="0">
              <a:solidFill>
                <a:srgbClr val="0A3870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1200" dirty="0">
              <a:solidFill>
                <a:srgbClr val="0A3870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1200" dirty="0">
              <a:solidFill>
                <a:srgbClr val="0A387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B61EFC-71B3-446E-9F04-020AA073E564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A9DFA-8230-46AB-98FC-0EAECE740D2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9144000" cy="12954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 ÁN ĐẦU TƯ VÀ DÒNG TIỀN CỦA </a:t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 ÁN ĐẦU TƯ</a:t>
            </a:r>
            <a:endParaRPr lang="en-US" sz="3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396240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 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6.2.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6.3.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6.4.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6.5.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algn="just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615B41-9E71-4FE9-A487-C188C4F5A7B8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1AB3A-D851-4860-8579-B557510A8C5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15400" cy="865187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(1)                                   (3)                      (2)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3810000"/>
            <a:ext cx="44196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TSCĐ: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..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TSLĐTXCT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410200" y="3810000"/>
            <a:ext cx="3429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TSCĐ: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..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TSLĐTXCT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371600" y="1524000"/>
            <a:ext cx="62484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  <a:cs typeface="+mn-cs"/>
              </a:rPr>
              <a:t> </a:t>
            </a:r>
            <a:endParaRPr lang="en-US" sz="2400" b="1" dirty="0">
              <a:solidFill>
                <a:srgbClr val="000000"/>
              </a:solidFill>
              <a:latin typeface=".VnTime" pitchFamily="34" charset="0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7716" y="2714625"/>
            <a:ext cx="3930884" cy="430887"/>
          </a:xfrm>
          <a:prstGeom prst="rect">
            <a:avLst/>
          </a:prstGeom>
          <a:solidFill>
            <a:schemeClr val="tx1"/>
          </a:solidFill>
          <a:ln w="9525">
            <a:solidFill>
              <a:srgbClr val="2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057400" y="2209800"/>
            <a:ext cx="0" cy="53340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n>
                <a:solidFill>
                  <a:srgbClr val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057400" y="3124200"/>
            <a:ext cx="0" cy="66675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34000" y="2763838"/>
            <a:ext cx="3489325" cy="436562"/>
          </a:xfrm>
          <a:prstGeom prst="rect">
            <a:avLst/>
          </a:prstGeom>
          <a:solidFill>
            <a:schemeClr val="tx1"/>
          </a:solidFill>
          <a:ln w="9525">
            <a:solidFill>
              <a:srgbClr val="2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sung</a:t>
            </a:r>
            <a:endParaRPr lang="en-US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086600" y="2209800"/>
            <a:ext cx="0" cy="53340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086600" y="3200400"/>
            <a:ext cx="0" cy="609600"/>
          </a:xfrm>
          <a:prstGeom prst="line">
            <a:avLst/>
          </a:prstGeom>
          <a:noFill/>
          <a:ln w="28575">
            <a:solidFill>
              <a:srgbClr val="2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57200" y="5562600"/>
            <a:ext cx="8175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i="1" dirty="0">
                <a:solidFill>
                  <a:srgbClr val="000000"/>
                </a:solidFill>
                <a:latin typeface=".VnTime" pitchFamily="34" charset="0"/>
                <a:cs typeface="+mn-cs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.VnTime" pitchFamily="34" charset="0"/>
                <a:cs typeface="+mn-cs"/>
              </a:rPr>
              <a:t>-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tệ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nên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tài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sản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cần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thiết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nhằm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mục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đích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nhuận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lâu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dài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tương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400" b="1" dirty="0">
              <a:solidFill>
                <a:srgbClr val="000000"/>
              </a:solidFill>
              <a:latin typeface=".VnTime" pitchFamily="34" charset="0"/>
              <a:cs typeface="+mn-cs"/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029200" y="2257425"/>
            <a:ext cx="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1447800" y="5029200"/>
            <a:ext cx="6248400" cy="40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0" y="12954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8600" y="1524000"/>
            <a:ext cx="8686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2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659556-24A7-4E25-BBA3-13A12771D3A3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7E522-7EF3-4701-85D3-00196B7209F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6.1.1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endParaRPr lang="en-US" sz="3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86800" cy="47244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algn="just" eaLnBrk="1" hangingPunct="1">
              <a:buNone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vi:</a:t>
            </a:r>
          </a:p>
          <a:p>
            <a:pPr algn="just" eaLnBrk="1" hangingPunct="1">
              <a:buFontTx/>
              <a:buChar char="-"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Char char="-"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endParaRPr lang="en-US" sz="26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543033-6D41-490E-9EA8-FBE10EFFBD3E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13E31-A7B1-46FA-B844-AFFFBB2ADB9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61937"/>
            <a:ext cx="7824787" cy="5000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6.1.1 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3962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XDCB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TSCĐ)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VLĐ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9BD7A1-1364-4F70-8305-DE0DAE55A7E2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EC2B0-DA16-434A-887B-C6C712BEE51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6.1.1 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724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móc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F13801-20BD-40C8-AC94-E1E93214A001}" type="datetime1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DA907-E0B7-4E20-82F2-5AF70761820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6.1.1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ĐTDH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7244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vừa</a:t>
            </a:r>
            <a:endParaRPr lang="en-US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Duc\Desktop\logo hvt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3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ln>
            <a:solidFill>
              <a:srgbClr val="2C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3D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3DH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8990</TotalTime>
  <Words>1821</Words>
  <Application>Microsoft PowerPoint</Application>
  <PresentationFormat>On-screen Show (4:3)</PresentationFormat>
  <Paragraphs>253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Slit</vt:lpstr>
      <vt:lpstr>TÀI CHÍNH DOANH NGHIỆP 2</vt:lpstr>
      <vt:lpstr>Slide 2</vt:lpstr>
      <vt:lpstr>Slide 3</vt:lpstr>
      <vt:lpstr> DỰ ÁN ĐẦU TƯ VÀ DÒNG TIỀN CỦA  DỰ ÁN ĐẦU TƯ</vt:lpstr>
      <vt:lpstr>    6.1. Đầu tư và dự án đầu tư của doanh nghiệp  </vt:lpstr>
      <vt:lpstr>6.1.1 Đặc trưng của đầu tư dài hạn</vt:lpstr>
      <vt:lpstr>6.1.1  Phân loại ĐTDH của DN</vt:lpstr>
      <vt:lpstr>6.1.1  Phân loại ĐTDH của DN</vt:lpstr>
      <vt:lpstr> 6.1.1 Phân loại ĐTDH của DN</vt:lpstr>
      <vt:lpstr>6.1.2 Dự án đầu tư của DN </vt:lpstr>
      <vt:lpstr>6.1.2 Dự án đầu tư của DN </vt:lpstr>
      <vt:lpstr>6.1.2 Dự án đầu tư của DN </vt:lpstr>
      <vt:lpstr>6.1.2 Dự án đầu tư của DN </vt:lpstr>
      <vt:lpstr>6.1.2 Dự án đầu tư của DN </vt:lpstr>
      <vt:lpstr>6.1.2 Dự án đầu tư của DN</vt:lpstr>
      <vt:lpstr>6.1.2 Dự án đầu tư của DN </vt:lpstr>
      <vt:lpstr>6.2 Các yếu tố chủ yếu ảnh hưởng đến  quyết định ĐTDH của DN</vt:lpstr>
      <vt:lpstr>6.2 Các yếu tố chủ yếu ảnh hưởng đến  quyết định ĐTDH của DN</vt:lpstr>
      <vt:lpstr>6.2 Các yếu tố chủ yếu ảnh hưởng đến  quyết định ĐTDH của DN</vt:lpstr>
      <vt:lpstr>6.2 Các yếu tố chủ yếu ảnh hưởng đến  quyết định ĐTDH của DN</vt:lpstr>
      <vt:lpstr> </vt:lpstr>
      <vt:lpstr> </vt:lpstr>
      <vt:lpstr>6.3.1. Xác định dòng tiền ra của dự án</vt:lpstr>
      <vt:lpstr>6.3.2. Xác định dòng tiền vào của dự án</vt:lpstr>
      <vt:lpstr>6.3.3.  Xác định dòng tiền thuần hàng năm của DAĐT</vt:lpstr>
      <vt:lpstr>6.3.3.  Xác định dòng tiền thuần hàng năm của DAĐT</vt:lpstr>
      <vt:lpstr>6.4  Các nguyên tắc cơ bản khi xác định  dòng tiền của dự án</vt:lpstr>
      <vt:lpstr>6.5. Ảnh hưởng của khấu hao đến  dòng tiền của DAĐT</vt:lpstr>
    </vt:vector>
  </TitlesOfParts>
  <Company>PAC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KYTHUAT</dc:creator>
  <cp:lastModifiedBy>Duc</cp:lastModifiedBy>
  <cp:revision>539</cp:revision>
  <dcterms:created xsi:type="dcterms:W3CDTF">2008-03-04T14:54:59Z</dcterms:created>
  <dcterms:modified xsi:type="dcterms:W3CDTF">2014-07-24T10:30:33Z</dcterms:modified>
</cp:coreProperties>
</file>