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5"/>
  </p:notesMasterIdLst>
  <p:handoutMasterIdLst>
    <p:handoutMasterId r:id="rId46"/>
  </p:handoutMasterIdLst>
  <p:sldIdLst>
    <p:sldId id="264" r:id="rId3"/>
    <p:sldId id="276" r:id="rId4"/>
    <p:sldId id="281" r:id="rId5"/>
    <p:sldId id="282" r:id="rId6"/>
    <p:sldId id="318" r:id="rId7"/>
    <p:sldId id="283" r:id="rId8"/>
    <p:sldId id="321" r:id="rId9"/>
    <p:sldId id="285" r:id="rId10"/>
    <p:sldId id="322" r:id="rId11"/>
    <p:sldId id="329" r:id="rId12"/>
    <p:sldId id="323" r:id="rId13"/>
    <p:sldId id="287" r:id="rId14"/>
    <p:sldId id="330" r:id="rId15"/>
    <p:sldId id="289" r:id="rId16"/>
    <p:sldId id="324" r:id="rId17"/>
    <p:sldId id="293" r:id="rId18"/>
    <p:sldId id="291" r:id="rId19"/>
    <p:sldId id="325" r:id="rId20"/>
    <p:sldId id="326" r:id="rId21"/>
    <p:sldId id="327" r:id="rId22"/>
    <p:sldId id="328" r:id="rId23"/>
    <p:sldId id="299" r:id="rId24"/>
    <p:sldId id="315" r:id="rId25"/>
    <p:sldId id="331" r:id="rId26"/>
    <p:sldId id="333" r:id="rId27"/>
    <p:sldId id="334" r:id="rId28"/>
    <p:sldId id="332" r:id="rId29"/>
    <p:sldId id="304" r:id="rId30"/>
    <p:sldId id="302" r:id="rId31"/>
    <p:sldId id="303" r:id="rId32"/>
    <p:sldId id="306" r:id="rId33"/>
    <p:sldId id="316" r:id="rId34"/>
    <p:sldId id="307" r:id="rId35"/>
    <p:sldId id="308" r:id="rId36"/>
    <p:sldId id="319" r:id="rId37"/>
    <p:sldId id="309" r:id="rId38"/>
    <p:sldId id="320" r:id="rId39"/>
    <p:sldId id="310" r:id="rId40"/>
    <p:sldId id="317" r:id="rId41"/>
    <p:sldId id="312" r:id="rId42"/>
    <p:sldId id="313" r:id="rId43"/>
    <p:sldId id="314" r:id="rId4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>
        <p:scale>
          <a:sx n="66" d="100"/>
          <a:sy n="66" d="100"/>
        </p:scale>
        <p:origin x="413" y="43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2/18/2020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2/18/2020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2/18/2020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2/18/2020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2/18/2020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2/18/2020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2/18/2020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2/18/2020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2/18/2020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2/18/2020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2/18/2020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2/18/2020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5670" y="1066800"/>
            <a:ext cx="10073155" cy="2819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CHƯƠNG 4: </a:t>
            </a:r>
            <a:br>
              <a:rPr lang="en-US" sz="4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TỔNG CẦU VÀ CHÍNH SÁCH TÀI KHÓA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2811" y="4927600"/>
            <a:ext cx="3148145" cy="124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7297" y="1828800"/>
            <a:ext cx="10639715" cy="41846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bject 37"/>
          <p:cNvSpPr txBox="1"/>
          <p:nvPr/>
        </p:nvSpPr>
        <p:spPr>
          <a:xfrm>
            <a:off x="4927600" y="2667000"/>
            <a:ext cx="914400" cy="198438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endParaRPr lang="en-US"/>
          </a:p>
        </p:txBody>
      </p:sp>
      <p:sp>
        <p:nvSpPr>
          <p:cNvPr id="2" name="Object 1"/>
          <p:cNvSpPr txBox="1"/>
          <p:nvPr/>
        </p:nvSpPr>
        <p:spPr>
          <a:xfrm>
            <a:off x="6037263" y="3321050"/>
            <a:ext cx="114300" cy="2159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15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7297" y="1060450"/>
            <a:ext cx="4367503" cy="49530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buFont typeface="Wingdings" charset="2"/>
              <a:buChar char="v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bject 37"/>
          <p:cNvSpPr txBox="1"/>
          <p:nvPr/>
        </p:nvSpPr>
        <p:spPr>
          <a:xfrm>
            <a:off x="4927600" y="2667000"/>
            <a:ext cx="914400" cy="198438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bject 39"/>
              <p:cNvSpPr txBox="1"/>
              <p:nvPr/>
            </p:nvSpPr>
            <p:spPr>
              <a:xfrm>
                <a:off x="3787775" y="1578131"/>
                <a:ext cx="2840038" cy="194278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𝑌𝑑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𝑌𝑑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775" y="1578131"/>
                <a:ext cx="2840038" cy="1942788"/>
              </a:xfrm>
              <a:prstGeom prst="rect">
                <a:avLst/>
              </a:prstGeom>
              <a:blipFill>
                <a:blip r:embed="rId2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ontent Placeholder 13"/>
          <p:cNvSpPr txBox="1">
            <a:spLocks/>
          </p:cNvSpPr>
          <p:nvPr/>
        </p:nvSpPr>
        <p:spPr>
          <a:xfrm>
            <a:off x="1370012" y="5671277"/>
            <a:ext cx="4622151" cy="934034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700"/>
              </a:lnSpc>
              <a:spcBef>
                <a:spcPts val="600"/>
              </a:spcBef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&lt; MPC &lt;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&lt; MPS &lt; 1</a:t>
            </a:r>
          </a:p>
        </p:txBody>
      </p:sp>
      <p:sp>
        <p:nvSpPr>
          <p:cNvPr id="2" name="Object 1"/>
          <p:cNvSpPr txBox="1"/>
          <p:nvPr/>
        </p:nvSpPr>
        <p:spPr>
          <a:xfrm>
            <a:off x="6037263" y="3321050"/>
            <a:ext cx="114300" cy="2159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9ED3C0-63D2-4DB7-90A2-3B8FB346EA36}"/>
                  </a:ext>
                </a:extLst>
              </p:cNvPr>
              <p:cNvSpPr/>
              <p:nvPr/>
            </p:nvSpPr>
            <p:spPr>
              <a:xfrm>
                <a:off x="3663102" y="3554854"/>
                <a:ext cx="5974611" cy="2311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𝑌𝑑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𝑌𝑑</m:t>
                      </m:r>
                    </m:oMath>
                  </m:oMathPara>
                </a14:m>
                <a:endParaRPr lang="en-US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+ (1 – MPC).Yd</a:t>
                </a: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m:rPr>
                          <m:nor/>
                        </m:rP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MPS</m:t>
                      </m:r>
                      <m:r>
                        <m:rPr>
                          <m:nor/>
                        </m:rP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Yd</m:t>
                      </m:r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9ED3C0-63D2-4DB7-90A2-3B8FB346E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102" y="3554854"/>
                <a:ext cx="5974611" cy="2311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600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219200"/>
            <a:ext cx="4367503" cy="495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charset="2"/>
              <a:buChar char="v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24"/>
          <p:cNvSpPr>
            <a:spLocks noChangeAspect="1" noChangeArrowheads="1" noTextEdit="1"/>
          </p:cNvSpPr>
          <p:nvPr/>
        </p:nvSpPr>
        <p:spPr bwMode="auto">
          <a:xfrm>
            <a:off x="4570412" y="990600"/>
            <a:ext cx="5588762" cy="46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4814094" y="3897876"/>
                <a:ext cx="490550" cy="323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19804" tIns="59902" rIns="119804" bIns="5990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alt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alt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</m:oMath>
                  </m:oMathPara>
                </a14:m>
                <a:endParaRPr kumimoji="0" lang="en-US" alt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4094" y="3897876"/>
                <a:ext cx="490550" cy="323848"/>
              </a:xfrm>
              <a:prstGeom prst="rect">
                <a:avLst/>
              </a:prstGeom>
              <a:blipFill rotWithShape="1">
                <a:blip r:embed="rId2"/>
                <a:stretch>
                  <a:fillRect b="-203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6827259" y="5239270"/>
            <a:ext cx="597260" cy="40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9960087" y="5219030"/>
            <a:ext cx="582926" cy="85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6722141" y="3056974"/>
            <a:ext cx="716712" cy="5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4771091" y="3281460"/>
            <a:ext cx="955616" cy="68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4550233" y="1371600"/>
            <a:ext cx="880759" cy="56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 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7757392" y="1811261"/>
            <a:ext cx="955616" cy="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Freeform 11"/>
          <p:cNvSpPr>
            <a:spLocks/>
          </p:cNvSpPr>
          <p:nvPr/>
        </p:nvSpPr>
        <p:spPr bwMode="auto">
          <a:xfrm>
            <a:off x="5287124" y="2239992"/>
            <a:ext cx="2956039" cy="2982717"/>
          </a:xfrm>
          <a:custGeom>
            <a:avLst/>
            <a:gdLst>
              <a:gd name="T0" fmla="*/ 0 w 2227"/>
              <a:gd name="T1" fmla="*/ 1892 h 1892"/>
              <a:gd name="T2" fmla="*/ 2227 w 2227"/>
              <a:gd name="T3" fmla="*/ 0 h 18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7" h="1892">
                <a:moveTo>
                  <a:pt x="0" y="1892"/>
                </a:moveTo>
                <a:lnTo>
                  <a:pt x="222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 flipV="1">
            <a:off x="5287124" y="2663203"/>
            <a:ext cx="3822465" cy="142051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57" name="Freeform 9"/>
          <p:cNvSpPr>
            <a:spLocks/>
          </p:cNvSpPr>
          <p:nvPr/>
        </p:nvSpPr>
        <p:spPr bwMode="auto">
          <a:xfrm>
            <a:off x="7055014" y="3436024"/>
            <a:ext cx="7963" cy="1788526"/>
          </a:xfrm>
          <a:custGeom>
            <a:avLst/>
            <a:gdLst>
              <a:gd name="T0" fmla="*/ 0 w 6"/>
              <a:gd name="T1" fmla="*/ 0 h 1134"/>
              <a:gd name="T2" fmla="*/ 6 w 6"/>
              <a:gd name="T3" fmla="*/ 1134 h 11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134">
                <a:moveTo>
                  <a:pt x="0" y="0"/>
                </a:moveTo>
                <a:lnTo>
                  <a:pt x="6" y="1134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58" name="Freeform 8"/>
          <p:cNvSpPr>
            <a:spLocks/>
          </p:cNvSpPr>
          <p:nvPr/>
        </p:nvSpPr>
        <p:spPr bwMode="auto">
          <a:xfrm>
            <a:off x="5307829" y="3436024"/>
            <a:ext cx="1772668" cy="53361"/>
          </a:xfrm>
          <a:custGeom>
            <a:avLst/>
            <a:gdLst>
              <a:gd name="T0" fmla="*/ 1336 w 1336"/>
              <a:gd name="T1" fmla="*/ 0 h 33"/>
              <a:gd name="T2" fmla="*/ 0 w 1336"/>
              <a:gd name="T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36" h="33">
                <a:moveTo>
                  <a:pt x="1336" y="0"/>
                </a:moveTo>
                <a:lnTo>
                  <a:pt x="0" y="33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60" name="Line 4"/>
          <p:cNvSpPr>
            <a:spLocks noChangeShapeType="1"/>
          </p:cNvSpPr>
          <p:nvPr/>
        </p:nvSpPr>
        <p:spPr bwMode="auto">
          <a:xfrm flipV="1">
            <a:off x="5287124" y="1527894"/>
            <a:ext cx="0" cy="512085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61" name="Line 3"/>
          <p:cNvSpPr>
            <a:spLocks noChangeShapeType="1"/>
          </p:cNvSpPr>
          <p:nvPr/>
        </p:nvSpPr>
        <p:spPr bwMode="auto">
          <a:xfrm flipV="1">
            <a:off x="5294791" y="5151522"/>
            <a:ext cx="5024948" cy="5704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4693811" y="6005299"/>
                <a:ext cx="601826" cy="299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19804" tIns="59902" rIns="119804" bIns="5990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kumimoji="0" lang="en-US" alt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alt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</m:oMath>
                  </m:oMathPara>
                </a14:m>
                <a:endParaRPr kumimoji="0" lang="en-US" altLang="en-US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3811" y="6005299"/>
                <a:ext cx="601826" cy="299058"/>
              </a:xfrm>
              <a:prstGeom prst="rect">
                <a:avLst/>
              </a:prstGeom>
              <a:blipFill rotWithShape="0">
                <a:blip r:embed="rId10"/>
                <a:stretch>
                  <a:fillRect r="-21212" b="-306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 flipV="1">
            <a:off x="5279458" y="4227945"/>
            <a:ext cx="3529858" cy="20764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8264752" y="2282968"/>
                <a:ext cx="1903181" cy="438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19804" tIns="59902" rIns="119804" bIns="5990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0" lang="en-US" alt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alt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  <m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MPC</m:t>
                      </m:r>
                      <m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</m:oMath>
                  </m:oMathPara>
                </a14:m>
                <a:endParaRPr kumimoji="0" lang="en-US" alt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4752" y="2282968"/>
                <a:ext cx="1903181" cy="43896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23"/>
              <p:cNvSpPr txBox="1">
                <a:spLocks noChangeArrowheads="1"/>
              </p:cNvSpPr>
              <p:nvPr/>
            </p:nvSpPr>
            <p:spPr bwMode="auto">
              <a:xfrm>
                <a:off x="8327284" y="3717744"/>
                <a:ext cx="2191414" cy="514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19804" tIns="59902" rIns="119804" bIns="5990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kumimoji="0" lang="en-US" alt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alt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  <m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MPS</m:t>
                      </m:r>
                      <m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</m:oMath>
                  </m:oMathPara>
                </a14:m>
                <a:endParaRPr kumimoji="0" lang="en-US" alt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7284" y="3717744"/>
                <a:ext cx="2191414" cy="51444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519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45" grpId="0"/>
      <p:bldP spid="48" grpId="0"/>
      <p:bldP spid="49" grpId="0"/>
      <p:bldP spid="50" grpId="0"/>
      <p:bldP spid="51" grpId="0"/>
      <p:bldP spid="52" grpId="0"/>
      <p:bldP spid="53" grpId="0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3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096077" y="1125825"/>
                <a:ext cx="10408535" cy="497017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= f(Y))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quốc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𝐈</m:t>
                      </m:r>
                      <m:r>
                        <a:rPr lang="en-US" b="1" i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𝐈</m:t>
                          </m:r>
                        </m:e>
                      </m:acc>
                      <m:r>
                        <a:rPr lang="en-US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𝐌𝐏𝐈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𝐘</m:t>
                      </m:r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</m:acc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(MPI = 0)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MPI: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biên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077" y="1125825"/>
                <a:ext cx="10408535" cy="4970175"/>
              </a:xfrm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0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125825"/>
            <a:ext cx="5730927" cy="4970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29051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thay đổi đầu tư chủ yếu do tốc độ thay đổi sản lượng quyết 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970212" y="31623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7542212" y="1524000"/>
            <a:ext cx="0" cy="3276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542212" y="4800600"/>
            <a:ext cx="36576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42212" y="3505200"/>
            <a:ext cx="3200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542212" y="2362200"/>
            <a:ext cx="2743200" cy="1143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8046720" y="3276600"/>
            <a:ext cx="76200" cy="457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0" name="TextBox 49"/>
          <p:cNvSpPr txBox="1"/>
          <p:nvPr/>
        </p:nvSpPr>
        <p:spPr>
          <a:xfrm>
            <a:off x="7161212" y="1371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84163" y="482914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463131" y="3076545"/>
                <a:ext cx="9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2000" b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acc>
                    </m:oMath>
                  </m:oMathPara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131" y="3076545"/>
                <a:ext cx="981393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1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093957" y="1942980"/>
                <a:ext cx="179165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2000" b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acc>
                      <m:r>
                        <a:rPr lang="en-US" sz="2000" b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MPI</m:t>
                      </m:r>
                      <m:r>
                        <a:rPr lang="en-US" sz="2000" b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</m:oMath>
                  </m:oMathPara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957" y="1942980"/>
                <a:ext cx="1791655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73796" y="3261211"/>
                <a:ext cx="9813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acc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796" y="3261211"/>
                <a:ext cx="981393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974190" y="3162300"/>
                <a:ext cx="9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𝑃𝐼</m:t>
                      </m:r>
                    </m:oMath>
                  </m:oMathPara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190" y="3162300"/>
                <a:ext cx="98139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104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49" grpId="0" animBg="1"/>
      <p:bldP spid="50" grpId="0"/>
      <p:bldP spid="51" grpId="0"/>
      <p:bldP spid="52" grpId="0"/>
      <p:bldP spid="53" grpId="0"/>
      <p:bldP spid="54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566575"/>
            <a:ext cx="10408535" cy="643225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Mô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700"/>
              </a:lnSpc>
              <a:spcBef>
                <a:spcPts val="600"/>
              </a:spcBef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46213" y="29337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22114"/>
              </p:ext>
            </p:extLst>
          </p:nvPr>
        </p:nvGraphicFramePr>
        <p:xfrm>
          <a:off x="3427412" y="2362199"/>
          <a:ext cx="5181600" cy="390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3" imgW="2120900" imgH="1600200" progId="Equation.3">
                  <p:embed/>
                </p:oleObj>
              </mc:Choice>
              <mc:Fallback>
                <p:oleObj name="Equation" r:id="rId3" imgW="2120900" imgH="160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7412" y="2362199"/>
                        <a:ext cx="5181600" cy="3909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411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566575"/>
            <a:ext cx="10408535" cy="643225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Mô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700"/>
              </a:lnSpc>
              <a:spcBef>
                <a:spcPts val="600"/>
              </a:spcBef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46213" y="29337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bject 35"/>
              <p:cNvSpPr txBox="1"/>
              <p:nvPr/>
            </p:nvSpPr>
            <p:spPr>
              <a:xfrm>
                <a:off x="1603060" y="2102157"/>
                <a:ext cx="4633488" cy="94584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𝑀𝑃𝐼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6" name="Object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60" y="2102157"/>
                <a:ext cx="4633488" cy="945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17309" y="3124196"/>
                <a:ext cx="10082503" cy="2540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𝑀𝑃𝐼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nền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257300"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defTabSz="855663">
                  <a:lnSpc>
                    <a:spcPct val="150000"/>
                  </a:lnSpc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MPC, MPI  </a:t>
                </a:r>
              </a:p>
              <a:p>
                <a:pPr defTabSz="855663"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 m &gt;1 do: 0 &lt; MPC &lt; 1, 0 &lt; MPI &lt; 1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309" y="3124196"/>
                <a:ext cx="10082503" cy="2540247"/>
              </a:xfrm>
              <a:prstGeom prst="rect">
                <a:avLst/>
              </a:prstGeom>
              <a:blipFill rotWithShape="0">
                <a:blip r:embed="rId5"/>
                <a:stretch>
                  <a:fillRect l="-907" b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786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566575"/>
            <a:ext cx="10408535" cy="643225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700"/>
              </a:lnSpc>
              <a:spcBef>
                <a:spcPts val="600"/>
              </a:spcBef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8"/>
          <p:cNvSpPr>
            <a:spLocks noChangeAspect="1" noChangeArrowheads="1" noTextEdit="1"/>
          </p:cNvSpPr>
          <p:nvPr/>
        </p:nvSpPr>
        <p:spPr bwMode="auto">
          <a:xfrm>
            <a:off x="3656011" y="2590800"/>
            <a:ext cx="5868263" cy="39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20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186749" y="2744312"/>
            <a:ext cx="625948" cy="32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kumimoji="0" lang="en-US" altLang="en-US" sz="2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268785" y="3700702"/>
            <a:ext cx="628743" cy="62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3656011" y="4677470"/>
                <a:ext cx="838323" cy="419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alt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alt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acc>
                      <m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kumimoji="0" lang="en-US" alt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alt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acc>
                    </m:oMath>
                  </m:oMathPara>
                </a14:m>
                <a:endParaRPr kumimoji="0" lang="en-US" alt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6011" y="4677470"/>
                <a:ext cx="838323" cy="419779"/>
              </a:xfrm>
              <a:prstGeom prst="rect">
                <a:avLst/>
              </a:prstGeom>
              <a:blipFill rotWithShape="1">
                <a:blip r:embed="rId2"/>
                <a:stretch>
                  <a:fillRect r="-284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884612" y="2286000"/>
            <a:ext cx="838323" cy="62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170981" y="6152810"/>
            <a:ext cx="838323" cy="62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8895532" y="6152810"/>
            <a:ext cx="628743" cy="62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057209" y="3429000"/>
            <a:ext cx="1886228" cy="62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kumimoji="0" lang="en-US" altLang="en-US" sz="20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C + I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494334" y="2514600"/>
            <a:ext cx="0" cy="363821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4494334" y="6152810"/>
            <a:ext cx="482035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V="1">
            <a:off x="4494334" y="3009221"/>
            <a:ext cx="3143713" cy="314359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4494334" y="3429000"/>
            <a:ext cx="3772455" cy="146719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6590143" y="4057990"/>
            <a:ext cx="0" cy="209482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9524274" y="552517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08430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096077" y="1566575"/>
                <a:ext cx="10408535" cy="461028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1.3.2.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nền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đóng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= C + I 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G</a:t>
                </a:r>
              </a:p>
              <a:p>
                <a:pPr>
                  <a:lnSpc>
                    <a:spcPts val="36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tiêu dùng:</a:t>
                </a:r>
              </a:p>
              <a:p>
                <a:pPr marL="0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</m:acc>
                    <m:r>
                      <a:rPr lang="en-US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𝐌𝐏𝐂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𝐘𝐝</m:t>
                    </m:r>
                  </m:oMath>
                </a14:m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Mà: 		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Yd = Y – T</a:t>
                </a:r>
              </a:p>
              <a:p>
                <a:pPr marL="0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đó: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𝐓</m:t>
                        </m:r>
                      </m:e>
                    </m:acc>
                    <m:r>
                      <a:rPr lang="en-US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𝐭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𝐘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 đặc biệt: </a:t>
                </a:r>
              </a:p>
              <a:p>
                <a:pPr marL="2112963" indent="0">
                  <a:lnSpc>
                    <a:spcPts val="3600"/>
                  </a:lnSpc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𝐓</m:t>
                        </m:r>
                      </m:e>
                    </m:acc>
                  </m:oMath>
                </a14:m>
                <a:r>
                  <a:rPr lang="en-US" b="1">
                    <a:cs typeface="Times New Roman" panose="02020603050405020304" pitchFamily="18" charset="0"/>
                  </a:rPr>
                  <a:t>			</a:t>
                </a:r>
                <a:r>
                  <a:rPr lang="en-US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thuế tự định)</a:t>
                </a:r>
              </a:p>
              <a:p>
                <a:pPr marL="2112963" indent="0">
                  <a:lnSpc>
                    <a:spcPts val="3600"/>
                  </a:lnSpc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b="1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𝐭</m:t>
                    </m:r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𝐘</m:t>
                    </m:r>
                  </m:oMath>
                </a14:m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(t: thuế suất)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077" y="1566575"/>
                <a:ext cx="10408535" cy="4610281"/>
              </a:xfrm>
              <a:blipFill rotWithShape="0">
                <a:blip r:embed="rId2"/>
                <a:stretch>
                  <a:fillRect l="-64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88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566575"/>
            <a:ext cx="10408535" cy="4610281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Hàm tiêu dùng:</a:t>
            </a:r>
          </a:p>
          <a:p>
            <a:pPr marL="0" indent="0">
              <a:lnSpc>
                <a:spcPts val="3600"/>
              </a:lnSpc>
              <a:spcBef>
                <a:spcPts val="600"/>
              </a:spcBef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1"/>
              <p:cNvSpPr txBox="1"/>
              <p:nvPr/>
            </p:nvSpPr>
            <p:spPr>
              <a:xfrm>
                <a:off x="3427412" y="2667000"/>
                <a:ext cx="6137910" cy="2743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𝑌𝑑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=&gt;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=&gt;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=&gt;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.(1−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412" y="2667000"/>
                <a:ext cx="6137910" cy="2743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369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-21771"/>
            <a:ext cx="104394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CHƯƠNG 4: TỔNG CẦU VÀ CHÍNH SÁCH TÀI KHÓA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2" y="1111898"/>
            <a:ext cx="11277600" cy="5410200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645" lvl="1" indent="0">
              <a:lnSpc>
                <a:spcPts val="3600"/>
              </a:lnSpc>
              <a:spcBef>
                <a:spcPts val="600"/>
              </a:spcBef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bt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1111898"/>
            <a:ext cx="7202488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096077" y="1566575"/>
                <a:ext cx="10408535" cy="461028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1.3.2.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nền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đóng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</m:acc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𝐌𝐏𝐈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𝐘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phủ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vụ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𝑮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077" y="1566575"/>
                <a:ext cx="10408535" cy="4610281"/>
              </a:xfrm>
              <a:blipFill rotWithShape="0"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54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065212" y="1295400"/>
                <a:ext cx="10408535" cy="43816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ts val="27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nền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đóng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𝐓</m:t>
                        </m:r>
                      </m:e>
                    </m:acc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t.Y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5212" y="1295400"/>
                <a:ext cx="10408535" cy="4381681"/>
              </a:xfrm>
              <a:blipFill rotWithShape="0">
                <a:blip r:embed="rId3"/>
                <a:stretch>
                  <a:fillRect l="-644" t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8"/>
              <p:cNvSpPr txBox="1"/>
              <p:nvPr/>
            </p:nvSpPr>
            <p:spPr>
              <a:xfrm>
                <a:off x="2589213" y="2374900"/>
                <a:ext cx="8097837" cy="37973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𝑌𝑑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𝑀𝑃𝐼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ba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𝑀𝑃𝐼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ba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𝑀𝑃𝐼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ba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𝑀𝑃𝐼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b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𝑀𝑃𝐼</m:t>
                          </m:r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ba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𝑀𝑃𝐼</m:t>
                          </m:r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13" y="2374900"/>
                <a:ext cx="8097837" cy="3797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413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065212" y="1295400"/>
                <a:ext cx="10408535" cy="43816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v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nền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đóng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𝑀𝑃𝐶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𝑀𝑃𝐼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nền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đóng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𝑀𝑃𝐼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thu</m:t>
                    </m:r>
                    <m: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ế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5212" y="1295400"/>
                <a:ext cx="10408535" cy="4381681"/>
              </a:xfrm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8"/>
              <p:cNvSpPr txBox="1"/>
              <p:nvPr/>
            </p:nvSpPr>
            <p:spPr>
              <a:xfrm>
                <a:off x="3732213" y="4267201"/>
                <a:ext cx="3886200" cy="81705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13" y="4267201"/>
                <a:ext cx="3886200" cy="817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534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2" y="1219200"/>
            <a:ext cx="10408535" cy="4610281"/>
          </a:xfrm>
        </p:spPr>
        <p:txBody>
          <a:bodyPr>
            <a:noAutofit/>
          </a:bodyPr>
          <a:lstStyle/>
          <a:p>
            <a:pPr>
              <a:lnSpc>
                <a:spcPts val="39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900"/>
              </a:lnSpc>
              <a:spcBef>
                <a:spcPts val="0"/>
              </a:spcBef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 nhân chi tiêu và số nhân thuế có dấu ngược nhau</a:t>
            </a:r>
          </a:p>
          <a:p>
            <a:pPr>
              <a:lnSpc>
                <a:spcPts val="3900"/>
              </a:lnSpc>
              <a:spcBef>
                <a:spcPts val="0"/>
              </a:spcBef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vi-V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&lt; m về giá trị tuyệt đối và nhỏ hơn MPC lần: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3900"/>
              </a:lnSpc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m =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1"/>
              <p:cNvSpPr txBox="1"/>
              <p:nvPr/>
            </p:nvSpPr>
            <p:spPr>
              <a:xfrm>
                <a:off x="2535679" y="3352800"/>
                <a:ext cx="7315200" cy="854500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&lt;1⇒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679" y="3352800"/>
                <a:ext cx="7315200" cy="854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562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096077" y="1143001"/>
                <a:ext cx="10408535" cy="503385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1.3.3.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nền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AD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NX</m:t>
                      </m:r>
                    </m:oMath>
                  </m:oMathPara>
                </a14:m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1408113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 b="1"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			= </m:t>
                    </m:r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IM</m:t>
                    </m:r>
                  </m:oMath>
                </a14:m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tiêu dùng:</a:t>
                </a:r>
              </a:p>
              <a:p>
                <a:pPr marL="0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𝐌𝐏𝐂</m:t>
                    </m:r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𝐘𝐝</m:t>
                    </m:r>
                  </m:oMath>
                </a14:m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Mà: 		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Yd = Y – T</a:t>
                </a:r>
              </a:p>
              <a:p>
                <a:pPr marL="0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đó: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𝐓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𝐭</m:t>
                    </m:r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𝐘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 đặc biệt: </a:t>
                </a:r>
              </a:p>
              <a:p>
                <a:pPr marL="2112963" indent="0">
                  <a:lnSpc>
                    <a:spcPts val="3600"/>
                  </a:lnSpc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𝐓</m:t>
                        </m:r>
                      </m:e>
                    </m:acc>
                  </m:oMath>
                </a14:m>
                <a:r>
                  <a:rPr lang="en-US" b="1">
                    <a:cs typeface="Times New Roman" panose="02020603050405020304" pitchFamily="18" charset="0"/>
                  </a:rPr>
                  <a:t>			</a:t>
                </a:r>
                <a:r>
                  <a:rPr lang="en-US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thuế tự định)</a:t>
                </a:r>
              </a:p>
              <a:p>
                <a:pPr marL="2112963" indent="0">
                  <a:lnSpc>
                    <a:spcPts val="3600"/>
                  </a:lnSpc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b="1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𝐭</m:t>
                    </m:r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𝐘</m:t>
                    </m:r>
                  </m:oMath>
                </a14:m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(t: thuế suất)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077" y="1143001"/>
                <a:ext cx="10408535" cy="5033856"/>
              </a:xfrm>
              <a:blipFill rotWithShape="0">
                <a:blip r:embed="rId2"/>
                <a:stretch>
                  <a:fillRect l="-644" b="-7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6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096077" y="1566575"/>
                <a:ext cx="10408535" cy="461028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1.3.3.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nền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acc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MPI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phủ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vụ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077" y="1566575"/>
                <a:ext cx="10408535" cy="4610281"/>
              </a:xfrm>
              <a:blipFill rotWithShape="0"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8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096077" y="1143001"/>
                <a:ext cx="10408535" cy="503385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1.3.3.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nền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Khái niệm: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xuất khẩu: X = f(Y) phản ánh lượng tiền mà nước ngoài dự kiến mua sắm hang hóa và dịch vụ trong nước, tương ứng với từng mức sản lượng (trong nước) khác nhau.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trình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X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077" y="1143001"/>
                <a:ext cx="10408535" cy="5033856"/>
              </a:xfrm>
              <a:blipFill rotWithShape="0"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31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096077" y="1143001"/>
                <a:ext cx="10408535" cy="503385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1.3.3.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nền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IM = f(Y)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hang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vụ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MPM.Y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MPM: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IM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077" y="1143001"/>
                <a:ext cx="10408535" cy="5033856"/>
              </a:xfrm>
              <a:blipFill rotWithShape="0">
                <a:blip r:embed="rId2"/>
                <a:stretch>
                  <a:fillRect l="-644" r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065212" y="1143000"/>
                <a:ext cx="10408535" cy="461028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1.3.3.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nền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5212" y="1143000"/>
                <a:ext cx="10408535" cy="4610281"/>
              </a:xfrm>
              <a:blipFill rotWithShape="0">
                <a:blip r:embed="rId3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6"/>
              <p:cNvSpPr txBox="1"/>
              <p:nvPr/>
            </p:nvSpPr>
            <p:spPr>
              <a:xfrm>
                <a:off x="836613" y="2630488"/>
                <a:ext cx="10358438" cy="3524250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𝐼𝑀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𝑀𝑃𝑀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𝑀𝑃𝑀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𝑀𝑃𝑀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𝑀𝑃𝑀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𝑀𝑃𝑀𝑃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ba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𝑀𝑃𝑀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3" y="2630488"/>
                <a:ext cx="10358438" cy="35242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03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566575"/>
            <a:ext cx="10408535" cy="461028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mở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m”: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mở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Đặt: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số nhân thuế trong nền kinh tế mở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6"/>
              <p:cNvSpPr txBox="1"/>
              <p:nvPr/>
            </p:nvSpPr>
            <p:spPr>
              <a:xfrm>
                <a:off x="1911984" y="2266090"/>
                <a:ext cx="4038600" cy="841582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𝑀𝑃𝑀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84" y="2266090"/>
                <a:ext cx="4038600" cy="841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8"/>
              <p:cNvSpPr txBox="1"/>
              <p:nvPr/>
            </p:nvSpPr>
            <p:spPr>
              <a:xfrm>
                <a:off x="1922463" y="3798888"/>
                <a:ext cx="4014787" cy="841375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𝑀𝑃𝑀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63" y="3798888"/>
                <a:ext cx="4014787" cy="841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9"/>
              <p:cNvSpPr txBox="1"/>
              <p:nvPr/>
            </p:nvSpPr>
            <p:spPr>
              <a:xfrm>
                <a:off x="4341812" y="5186834"/>
                <a:ext cx="4312603" cy="97986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812" y="5186834"/>
                <a:ext cx="4312603" cy="979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728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GNP = NNP = Y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6729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295401"/>
            <a:ext cx="10408535" cy="4881456"/>
          </a:xfrm>
        </p:spPr>
        <p:txBody>
          <a:bodyPr>
            <a:noAutofit/>
          </a:bodyPr>
          <a:lstStyle/>
          <a:p>
            <a:pPr marL="0" indent="0">
              <a:lnSpc>
                <a:spcPts val="2700"/>
              </a:lnSpc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/>
              <a:t>*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m” &lt; m’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MPM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8975">
              <a:lnSpc>
                <a:spcPts val="33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chế tác động này phản ánh: hàng hoá nhập khẩu càng lớn có thể làm giảm sản lượng và mức việc làm trong nước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46212" y="29718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1"/>
              <p:cNvSpPr txBox="1"/>
              <p:nvPr/>
            </p:nvSpPr>
            <p:spPr>
              <a:xfrm>
                <a:off x="3122612" y="3637919"/>
                <a:ext cx="3429000" cy="46759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𝑀𝑃𝑀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′′↓⇒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↓,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612" y="3637919"/>
                <a:ext cx="3429000" cy="467591"/>
              </a:xfrm>
              <a:prstGeom prst="rect">
                <a:avLst/>
              </a:prstGeom>
              <a:blipFill>
                <a:blip r:embed="rId2"/>
                <a:stretch>
                  <a:fillRect l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16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CHÍNH SÁCH TÀI KHÓA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1676400"/>
            <a:ext cx="10408535" cy="42292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8975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8975">
              <a:lnSpc>
                <a:spcPct val="150000"/>
              </a:lnSpc>
              <a:spcBef>
                <a:spcPts val="600"/>
              </a:spcBef>
              <a:buFont typeface="Wingdings" charset="2"/>
              <a:buChar char="v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8975">
              <a:lnSpc>
                <a:spcPct val="150000"/>
              </a:lnSpc>
              <a:spcBef>
                <a:spcPts val="600"/>
              </a:spcBef>
              <a:buFont typeface="Wingdings" charset="2"/>
              <a:buChar char="v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2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CHÍNH SÁCH TÀI KHÓA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1295400"/>
            <a:ext cx="10408535" cy="46102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8975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Y &gt; Y*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Y &lt; Y*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1"/>
              <p:cNvSpPr txBox="1"/>
              <p:nvPr/>
            </p:nvSpPr>
            <p:spPr>
              <a:xfrm>
                <a:off x="2894012" y="5105400"/>
                <a:ext cx="5365750" cy="11430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↑⇒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𝐴𝐷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↑⇒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↑,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↑,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↓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↓⇒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↑⇒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𝐴𝐷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↑⇒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↑,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↑,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↓</m:t>
                            </m:r>
                          </m:e>
                        </m:mr>
                      </m:m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12" y="5105400"/>
                <a:ext cx="536575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7"/>
              <p:cNvSpPr txBox="1"/>
              <p:nvPr/>
            </p:nvSpPr>
            <p:spPr>
              <a:xfrm>
                <a:off x="2867024" y="3276600"/>
                <a:ext cx="5365750" cy="11430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↓⇒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𝐴𝐷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↓⇒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↓,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↓,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↑⇒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↓⇒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𝐴𝐷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↓⇒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↓,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↓,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</m:mr>
                      </m:m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024" y="3276600"/>
                <a:ext cx="5365750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597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079" y="-1524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CHÍNH SÁCH TÀI KHÓA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90144" y="632707"/>
            <a:ext cx="10408535" cy="46102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8975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46212" y="29718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94212" y="2133600"/>
            <a:ext cx="0" cy="35814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494212" y="5638800"/>
            <a:ext cx="4419600" cy="76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494212" y="2438400"/>
            <a:ext cx="3200400" cy="3276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94212" y="4267200"/>
            <a:ext cx="3810000" cy="609600"/>
          </a:xfrm>
          <a:prstGeom prst="line">
            <a:avLst/>
          </a:prstGeom>
          <a:ln w="254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94211" y="3657600"/>
            <a:ext cx="38100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94211" y="2895600"/>
            <a:ext cx="3810000" cy="609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0812" y="1911240"/>
            <a:ext cx="732559" cy="5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685212" y="5668214"/>
            <a:ext cx="732559" cy="5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237159" y="2118103"/>
            <a:ext cx="732559" cy="5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kumimoji="0" lang="en-US" altLang="en-US" sz="2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8349192" y="2736275"/>
            <a:ext cx="732559" cy="5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kumimoji="0" lang="en-US" altLang="en-US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8393545" y="3507697"/>
            <a:ext cx="732559" cy="5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328683" y="4146092"/>
            <a:ext cx="732559" cy="5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kumimoji="0" lang="en-US" altLang="en-US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84812" y="4694540"/>
            <a:ext cx="0" cy="9823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051385" y="3093624"/>
            <a:ext cx="33628" cy="25960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051386" y="3113670"/>
            <a:ext cx="732559" cy="5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altLang="en-US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5471835" y="4694540"/>
            <a:ext cx="732559" cy="5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000" baseline="-25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6195986" y="2666551"/>
            <a:ext cx="8408" cy="3010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5256213" y="5761073"/>
            <a:ext cx="457200" cy="5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20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6822785" y="5777531"/>
            <a:ext cx="457200" cy="5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baseline="-25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6039499" y="5784869"/>
            <a:ext cx="664514" cy="5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Y*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693371" y="3657600"/>
            <a:ext cx="0" cy="48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93371" y="4267200"/>
            <a:ext cx="0" cy="42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561012" y="5562600"/>
            <a:ext cx="478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323012" y="5562600"/>
            <a:ext cx="4997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632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0" grpId="0"/>
      <p:bldP spid="21" grpId="0"/>
      <p:bldP spid="22" grpId="0"/>
      <p:bldP spid="23" grpId="0"/>
      <p:bldP spid="24" grpId="0"/>
      <p:bldP spid="25" grpId="0"/>
      <p:bldP spid="30" grpId="0"/>
      <p:bldP spid="33" grpId="0"/>
      <p:bldP spid="36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CHÍNH SÁCH TÀI KHÓA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566575"/>
            <a:ext cx="10408535" cy="461028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2.1.3.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miễn cưỡng của các nhu cầu tự định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NSNN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46212" y="29718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6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CHÍNH SÁCH TÀI KHÓA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566575"/>
            <a:ext cx="10408535" cy="461028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2.1.4.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luỹ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nghiệp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46212" y="29718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 descr="chi-huong-tro-cap-that-nghi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209800"/>
            <a:ext cx="57531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3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CHÍNH SÁCH TÀI KHÓA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371601"/>
            <a:ext cx="10408535" cy="48052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2.2.1.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2.2.2.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2.2.4. </a:t>
            </a:r>
            <a:r>
              <a:rPr lang="en-US" dirty="0" err="1">
                <a:latin typeface="Times New Roman" pitchFamily="18" charset="0"/>
                <a:cs typeface="Times New Roman" panose="02020603050405020304" pitchFamily="18" charset="0"/>
              </a:rPr>
              <a:t>Thâm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anose="02020603050405020304" pitchFamily="18" charset="0"/>
              </a:rPr>
              <a:t>hụt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anose="02020603050405020304" pitchFamily="18" charset="0"/>
              </a:rPr>
              <a:t>thoái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anose="02020603050405020304" pitchFamily="18" charset="0"/>
              </a:rPr>
              <a:t>tư</a:t>
            </a:r>
            <a:endParaRPr lang="en-US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2.2.5.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46212" y="29718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8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CHÍNH SÁCH TÀI KHÓA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371601"/>
            <a:ext cx="10408535" cy="48052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2.2.1.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niệm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(NSNN)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G – T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&lt; 0: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NSNN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0: NSNN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&gt; 0: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NSNN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46212" y="29718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74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CHÍNH SÁCH TÀI KHÓA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371601"/>
            <a:ext cx="5455535" cy="48052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2.2.2.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Thâm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ngân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sách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46212" y="29718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 descr="ngan-sach-nha-nuoc-co-the-tham-hut-200000-ty-dong-14671850313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37" y="1600200"/>
            <a:ext cx="631348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62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CHÍNH SÁCH TÀI KHÓA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371601"/>
            <a:ext cx="10408535" cy="48052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2.2.2.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Thâm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ngân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sách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46212" y="29718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5812" y="467938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2812" y="4679380"/>
            <a:ext cx="346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7012" y="4679379"/>
            <a:ext cx="3118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58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1524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1371600"/>
            <a:ext cx="10157354" cy="4724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2666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CHÍNH SÁCH TÀI KHÓA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566575"/>
            <a:ext cx="10408535" cy="46102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2.2.3.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charset="2"/>
              <a:buChar char="v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0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charset="2"/>
              <a:buChar char="v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tài khoá cùng chiều ngược chiều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Y*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46212" y="29718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CHÍNH SÁCH TÀI KHÓA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566575"/>
            <a:ext cx="10408535" cy="46102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>
                <a:latin typeface="Times New Roman" pitchFamily="18" charset="0"/>
                <a:cs typeface="Times New Roman" panose="02020603050405020304" pitchFamily="18" charset="0"/>
              </a:rPr>
              <a:t>2.2.4.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46212" y="29718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1"/>
              <p:cNvSpPr txBox="1"/>
              <p:nvPr/>
            </p:nvSpPr>
            <p:spPr>
              <a:xfrm>
                <a:off x="3656012" y="2170177"/>
                <a:ext cx="3733800" cy="107533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𝑀𝐷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012" y="2170177"/>
                <a:ext cx="3733800" cy="1075334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668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CHÍNH SÁCH TÀI KHÓA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077" y="1566575"/>
            <a:ext cx="10408535" cy="46102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2.2.5.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46212" y="29718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 descr="vde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2286000"/>
            <a:ext cx="63246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11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14287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1233487"/>
            <a:ext cx="10157354" cy="4724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gồm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algn="just" defTabSz="690563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(C)</a:t>
            </a:r>
          </a:p>
          <a:p>
            <a:pPr algn="just" defTabSz="690563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(I)</a:t>
            </a:r>
          </a:p>
          <a:p>
            <a:pPr algn="just" defTabSz="690563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(G)</a:t>
            </a:r>
          </a:p>
          <a:p>
            <a:pPr algn="just" defTabSz="690563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(NX)</a:t>
            </a: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		AD = C + I + G + NX</a:t>
            </a:r>
          </a:p>
        </p:txBody>
      </p:sp>
    </p:spTree>
    <p:extLst>
      <p:ext uri="{BB962C8B-B14F-4D97-AF65-F5344CB8AC3E}">
        <p14:creationId xmlns:p14="http://schemas.microsoft.com/office/powerpoint/2010/main" val="231840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228600"/>
            <a:ext cx="10157354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1600200"/>
            <a:ext cx="10157354" cy="4724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= C + I</a:t>
            </a:r>
          </a:p>
        </p:txBody>
      </p:sp>
    </p:spTree>
    <p:extLst>
      <p:ext uri="{BB962C8B-B14F-4D97-AF65-F5344CB8AC3E}">
        <p14:creationId xmlns:p14="http://schemas.microsoft.com/office/powerpoint/2010/main" val="1216570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934720"/>
            <a:ext cx="10157354" cy="4953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1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589118" y="1293731"/>
                <a:ext cx="10763094" cy="44704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28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28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𝑴𝑷𝑪</m:t>
                      </m:r>
                      <m:r>
                        <a:rPr lang="en-US" sz="28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𝒀𝒅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2800" b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𝑴𝑷𝑪</m:t>
                      </m:r>
                      <m:r>
                        <a:rPr lang="en-US" sz="2800" b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𝒀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 algn="just" defTabSz="914400" eaLnBrk="0" fontAlgn="base" hangingPunct="0">
                  <a:lnSpc>
                    <a:spcPct val="150000"/>
                  </a:lnSpc>
                  <a:spcBef>
                    <a:spcPts val="0"/>
                  </a:spcBef>
                  <a:buSzTx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mức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thiểu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 algn="just" defTabSz="914400" eaLnBrk="0" fontAlgn="base" hangingPunct="0">
                  <a:lnSpc>
                    <a:spcPct val="150000"/>
                  </a:lnSpc>
                  <a:spcBef>
                    <a:spcPts val="0"/>
                  </a:spcBef>
                  <a:buSzTx/>
                  <a:buFont typeface="Courier New" panose="02070309020205020404" pitchFamily="49" charset="0"/>
                  <a:buChar char="o"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MPC: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biên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 defTabSz="914400" eaLnBrk="0" fontAlgn="base" hangingPunct="0">
                  <a:lnSpc>
                    <a:spcPct val="150000"/>
                  </a:lnSpc>
                  <a:spcBef>
                    <a:spcPts val="0"/>
                  </a:spcBef>
                  <a:buSzTx/>
                  <a:buFont typeface="Courier New" panose="02070309020205020404" pitchFamily="49" charset="0"/>
                  <a:buChar char="o"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∆C: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mức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 defTabSz="914400" eaLnBrk="0" fontAlgn="base" hangingPunct="0">
                  <a:lnSpc>
                    <a:spcPct val="150000"/>
                  </a:lnSpc>
                  <a:spcBef>
                    <a:spcPts val="0"/>
                  </a:spcBef>
                  <a:buSzTx/>
                  <a:buFont typeface="Courier New" panose="02070309020205020404" pitchFamily="49" charset="0"/>
                  <a:buChar char="o"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Yd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mức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 defTabSz="914400" eaLnBrk="0" fontAlgn="base" hangingPunct="0">
                  <a:lnSpc>
                    <a:spcPct val="150000"/>
                  </a:lnSpc>
                  <a:spcBef>
                    <a:spcPts val="0"/>
                  </a:spcBef>
                  <a:buSzTx/>
                  <a:buFont typeface="Courier New" panose="02070309020205020404" pitchFamily="49" charset="0"/>
                  <a:buChar char="o"/>
                </a:pP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Yd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118" y="1293731"/>
                <a:ext cx="10763094" cy="4470400"/>
              </a:xfrm>
              <a:blipFill rotWithShape="0">
                <a:blip r:embed="rId2"/>
                <a:stretch>
                  <a:fillRect l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2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44335" y="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TỔNG CẦU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89118" y="1293731"/>
            <a:ext cx="6201363" cy="4470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hàm tiêu dùng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1"/>
              <p:cNvSpPr txBox="1"/>
              <p:nvPr/>
            </p:nvSpPr>
            <p:spPr bwMode="auto">
              <a:xfrm>
                <a:off x="8976942" y="2966721"/>
                <a:ext cx="2182545" cy="1051143"/>
              </a:xfrm>
              <a:prstGeom prst="rect">
                <a:avLst/>
              </a:prstGeom>
              <a:noFill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𝑀𝑃𝐶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br>
                  <a:rPr lang="en-US">
                    <a:solidFill>
                      <a:srgbClr val="000000"/>
                    </a:solidFill>
                  </a:rPr>
                </a:br>
                <a:endParaRPr lang="en-US"/>
              </a:p>
            </p:txBody>
          </p:sp>
        </mc:Choice>
        <mc:Fallback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6942" y="2966721"/>
                <a:ext cx="2182545" cy="1051143"/>
              </a:xfrm>
              <a:prstGeom prst="rect">
                <a:avLst/>
              </a:prstGeom>
              <a:blipFill>
                <a:blip r:embed="rId2"/>
                <a:stretch>
                  <a:fillRect l="-83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4896404" y="4474509"/>
            <a:ext cx="471774" cy="38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6186123" y="4148735"/>
            <a:ext cx="459520" cy="6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195314" y="4774046"/>
            <a:ext cx="459520" cy="6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745916" y="6041981"/>
            <a:ext cx="632717" cy="5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20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9848499" y="6007177"/>
            <a:ext cx="560614" cy="10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775841" y="3477509"/>
            <a:ext cx="689280" cy="67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858110" y="3704895"/>
            <a:ext cx="919040" cy="81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845857" y="1284548"/>
            <a:ext cx="508536" cy="10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733174" y="2209396"/>
            <a:ext cx="919040" cy="6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9804" tIns="59902" rIns="119804" bIns="599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kumimoji="0" lang="en-US" altLang="en-US" sz="2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5354392" y="2467391"/>
            <a:ext cx="2842898" cy="3544158"/>
          </a:xfrm>
          <a:custGeom>
            <a:avLst/>
            <a:gdLst>
              <a:gd name="T0" fmla="*/ 0 w 2227"/>
              <a:gd name="T1" fmla="*/ 1892 h 1892"/>
              <a:gd name="T2" fmla="*/ 2227 w 2227"/>
              <a:gd name="T3" fmla="*/ 0 h 18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7" h="1892">
                <a:moveTo>
                  <a:pt x="0" y="1892"/>
                </a:moveTo>
                <a:lnTo>
                  <a:pt x="222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5354392" y="2970264"/>
            <a:ext cx="3676161" cy="168790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7054616" y="3888553"/>
            <a:ext cx="7659" cy="2125183"/>
          </a:xfrm>
          <a:custGeom>
            <a:avLst/>
            <a:gdLst>
              <a:gd name="T0" fmla="*/ 0 w 6"/>
              <a:gd name="T1" fmla="*/ 0 h 1134"/>
              <a:gd name="T2" fmla="*/ 6 w 6"/>
              <a:gd name="T3" fmla="*/ 1134 h 11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134">
                <a:moveTo>
                  <a:pt x="0" y="0"/>
                </a:moveTo>
                <a:lnTo>
                  <a:pt x="6" y="1134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5374305" y="3888553"/>
            <a:ext cx="1704819" cy="63406"/>
          </a:xfrm>
          <a:custGeom>
            <a:avLst/>
            <a:gdLst>
              <a:gd name="T0" fmla="*/ 1336 w 1336"/>
              <a:gd name="T1" fmla="*/ 0 h 33"/>
              <a:gd name="T2" fmla="*/ 0 w 1336"/>
              <a:gd name="T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36" h="33">
                <a:moveTo>
                  <a:pt x="1336" y="0"/>
                </a:moveTo>
                <a:lnTo>
                  <a:pt x="0" y="33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6264242" y="4242750"/>
            <a:ext cx="10722" cy="1764427"/>
          </a:xfrm>
          <a:custGeom>
            <a:avLst/>
            <a:gdLst>
              <a:gd name="T0" fmla="*/ 0 w 8"/>
              <a:gd name="T1" fmla="*/ 0 h 941"/>
              <a:gd name="T2" fmla="*/ 8 w 8"/>
              <a:gd name="T3" fmla="*/ 941 h 94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941">
                <a:moveTo>
                  <a:pt x="0" y="0"/>
                </a:moveTo>
                <a:lnTo>
                  <a:pt x="8" y="941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5354392" y="1621253"/>
            <a:ext cx="0" cy="438592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 flipV="1">
            <a:off x="5333755" y="5991872"/>
            <a:ext cx="4811175" cy="1530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" name="Freeform 2"/>
          <p:cNvSpPr>
            <a:spLocks/>
          </p:cNvSpPr>
          <p:nvPr/>
        </p:nvSpPr>
        <p:spPr bwMode="auto">
          <a:xfrm>
            <a:off x="4954610" y="4561965"/>
            <a:ext cx="291029" cy="2186"/>
          </a:xfrm>
          <a:custGeom>
            <a:avLst/>
            <a:gdLst>
              <a:gd name="T0" fmla="*/ 0 w 301"/>
              <a:gd name="T1" fmla="*/ 1 h 1"/>
              <a:gd name="T2" fmla="*/ 301 w 3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1" h="1">
                <a:moveTo>
                  <a:pt x="0" y="1"/>
                </a:moveTo>
                <a:lnTo>
                  <a:pt x="30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2894012" y="3048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91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5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1843</Words>
  <Application>Microsoft Office PowerPoint</Application>
  <PresentationFormat>Custom</PresentationFormat>
  <Paragraphs>294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Cambria Math</vt:lpstr>
      <vt:lpstr>Century Gothic</vt:lpstr>
      <vt:lpstr>Courier New</vt:lpstr>
      <vt:lpstr>Tahoma</vt:lpstr>
      <vt:lpstr>Times New Roman</vt:lpstr>
      <vt:lpstr>Wingdings</vt:lpstr>
      <vt:lpstr>Books 16x9</vt:lpstr>
      <vt:lpstr>Equation</vt:lpstr>
      <vt:lpstr>CHƯƠNG 4:  TỔNG CẦU VÀ CHÍNH SÁCH TÀI KHÓA</vt:lpstr>
      <vt:lpstr>CHƯƠNG 4: TỔNG CẦU VÀ CHÍNH SÁCH TÀI KHÓA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1. TỔNG CẦU</vt:lpstr>
      <vt:lpstr>2. CHÍNH SÁCH TÀI KHÓA</vt:lpstr>
      <vt:lpstr>2. CHÍNH SÁCH TÀI KHÓA</vt:lpstr>
      <vt:lpstr>2. CHÍNH SÁCH TÀI KHÓA</vt:lpstr>
      <vt:lpstr>2. CHÍNH SÁCH TÀI KHÓA</vt:lpstr>
      <vt:lpstr>2. CHÍNH SÁCH TÀI KHÓA</vt:lpstr>
      <vt:lpstr>2. CHÍNH SÁCH TÀI KHÓA</vt:lpstr>
      <vt:lpstr>2. CHÍNH SÁCH TÀI KHÓA</vt:lpstr>
      <vt:lpstr>2. CHÍNH SÁCH TÀI KHÓA</vt:lpstr>
      <vt:lpstr>2. CHÍNH SÁCH TÀI KHÓA</vt:lpstr>
      <vt:lpstr>2. CHÍNH SÁCH TÀI KHÓA</vt:lpstr>
      <vt:lpstr>2. CHÍNH SÁCH TÀI KHÓA</vt:lpstr>
      <vt:lpstr>2. CHÍNH SÁCH TÀI KHÓA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2016-07-12T10:57:52Z</dcterms:created>
  <dcterms:modified xsi:type="dcterms:W3CDTF">2020-02-18T08:34:46Z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