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41"/>
  </p:notesMasterIdLst>
  <p:sldIdLst>
    <p:sldId id="437" r:id="rId2"/>
    <p:sldId id="440" r:id="rId3"/>
    <p:sldId id="281" r:id="rId4"/>
    <p:sldId id="404" r:id="rId5"/>
    <p:sldId id="282" r:id="rId6"/>
    <p:sldId id="283" r:id="rId7"/>
    <p:sldId id="284" r:id="rId8"/>
    <p:sldId id="364" r:id="rId9"/>
    <p:sldId id="286" r:id="rId10"/>
    <p:sldId id="287" r:id="rId11"/>
    <p:sldId id="313" r:id="rId12"/>
    <p:sldId id="369" r:id="rId13"/>
    <p:sldId id="290" r:id="rId14"/>
    <p:sldId id="291" r:id="rId15"/>
    <p:sldId id="292" r:id="rId16"/>
    <p:sldId id="293" r:id="rId17"/>
    <p:sldId id="294" r:id="rId18"/>
    <p:sldId id="295" r:id="rId19"/>
    <p:sldId id="428" r:id="rId20"/>
    <p:sldId id="438" r:id="rId21"/>
    <p:sldId id="405" r:id="rId22"/>
    <p:sldId id="406" r:id="rId23"/>
    <p:sldId id="430" r:id="rId24"/>
    <p:sldId id="407" r:id="rId25"/>
    <p:sldId id="429" r:id="rId26"/>
    <p:sldId id="408" r:id="rId27"/>
    <p:sldId id="431" r:id="rId28"/>
    <p:sldId id="409" r:id="rId29"/>
    <p:sldId id="410" r:id="rId30"/>
    <p:sldId id="434" r:id="rId31"/>
    <p:sldId id="411" r:id="rId32"/>
    <p:sldId id="433" r:id="rId33"/>
    <p:sldId id="412" r:id="rId34"/>
    <p:sldId id="413" r:id="rId35"/>
    <p:sldId id="414" r:id="rId36"/>
    <p:sldId id="435" r:id="rId37"/>
    <p:sldId id="415" r:id="rId38"/>
    <p:sldId id="436" r:id="rId39"/>
    <p:sldId id="439" r:id="rId40"/>
  </p:sldIdLst>
  <p:sldSz cx="9144000" cy="6858000" type="screen4x3"/>
  <p:notesSz cx="6858000" cy="9144000"/>
  <p:defaultTextStyle>
    <a:defPPr>
      <a:defRPr lang="en-US"/>
    </a:defPPr>
    <a:lvl1pPr algn="l" rtl="0" fontAlgn="base">
      <a:spcBef>
        <a:spcPct val="0"/>
      </a:spcBef>
      <a:spcAft>
        <a:spcPct val="0"/>
      </a:spcAft>
      <a:defRPr sz="4400" kern="1200">
        <a:solidFill>
          <a:schemeClr val="tx2"/>
        </a:solidFill>
        <a:latin typeface=".Vn3DH" pitchFamily="34" charset="0"/>
        <a:ea typeface="+mn-ea"/>
        <a:cs typeface="Arial" charset="0"/>
      </a:defRPr>
    </a:lvl1pPr>
    <a:lvl2pPr marL="457200" algn="l" rtl="0" fontAlgn="base">
      <a:spcBef>
        <a:spcPct val="0"/>
      </a:spcBef>
      <a:spcAft>
        <a:spcPct val="0"/>
      </a:spcAft>
      <a:defRPr sz="4400" kern="1200">
        <a:solidFill>
          <a:schemeClr val="tx2"/>
        </a:solidFill>
        <a:latin typeface=".Vn3DH" pitchFamily="34" charset="0"/>
        <a:ea typeface="+mn-ea"/>
        <a:cs typeface="Arial" charset="0"/>
      </a:defRPr>
    </a:lvl2pPr>
    <a:lvl3pPr marL="914400" algn="l" rtl="0" fontAlgn="base">
      <a:spcBef>
        <a:spcPct val="0"/>
      </a:spcBef>
      <a:spcAft>
        <a:spcPct val="0"/>
      </a:spcAft>
      <a:defRPr sz="4400" kern="1200">
        <a:solidFill>
          <a:schemeClr val="tx2"/>
        </a:solidFill>
        <a:latin typeface=".Vn3DH" pitchFamily="34" charset="0"/>
        <a:ea typeface="+mn-ea"/>
        <a:cs typeface="Arial" charset="0"/>
      </a:defRPr>
    </a:lvl3pPr>
    <a:lvl4pPr marL="1371600" algn="l" rtl="0" fontAlgn="base">
      <a:spcBef>
        <a:spcPct val="0"/>
      </a:spcBef>
      <a:spcAft>
        <a:spcPct val="0"/>
      </a:spcAft>
      <a:defRPr sz="4400" kern="1200">
        <a:solidFill>
          <a:schemeClr val="tx2"/>
        </a:solidFill>
        <a:latin typeface=".Vn3DH" pitchFamily="34" charset="0"/>
        <a:ea typeface="+mn-ea"/>
        <a:cs typeface="Arial" charset="0"/>
      </a:defRPr>
    </a:lvl4pPr>
    <a:lvl5pPr marL="1828800" algn="l" rtl="0" fontAlgn="base">
      <a:spcBef>
        <a:spcPct val="0"/>
      </a:spcBef>
      <a:spcAft>
        <a:spcPct val="0"/>
      </a:spcAft>
      <a:defRPr sz="4400" kern="1200">
        <a:solidFill>
          <a:schemeClr val="tx2"/>
        </a:solidFill>
        <a:latin typeface=".Vn3DH" pitchFamily="34" charset="0"/>
        <a:ea typeface="+mn-ea"/>
        <a:cs typeface="Arial" charset="0"/>
      </a:defRPr>
    </a:lvl5pPr>
    <a:lvl6pPr marL="2286000" algn="l" defTabSz="914400" rtl="0" eaLnBrk="1" latinLnBrk="0" hangingPunct="1">
      <a:defRPr sz="4400" kern="1200">
        <a:solidFill>
          <a:schemeClr val="tx2"/>
        </a:solidFill>
        <a:latin typeface=".Vn3DH" pitchFamily="34" charset="0"/>
        <a:ea typeface="+mn-ea"/>
        <a:cs typeface="Arial" charset="0"/>
      </a:defRPr>
    </a:lvl6pPr>
    <a:lvl7pPr marL="2743200" algn="l" defTabSz="914400" rtl="0" eaLnBrk="1" latinLnBrk="0" hangingPunct="1">
      <a:defRPr sz="4400" kern="1200">
        <a:solidFill>
          <a:schemeClr val="tx2"/>
        </a:solidFill>
        <a:latin typeface=".Vn3DH" pitchFamily="34" charset="0"/>
        <a:ea typeface="+mn-ea"/>
        <a:cs typeface="Arial" charset="0"/>
      </a:defRPr>
    </a:lvl7pPr>
    <a:lvl8pPr marL="3200400" algn="l" defTabSz="914400" rtl="0" eaLnBrk="1" latinLnBrk="0" hangingPunct="1">
      <a:defRPr sz="4400" kern="1200">
        <a:solidFill>
          <a:schemeClr val="tx2"/>
        </a:solidFill>
        <a:latin typeface=".Vn3DH" pitchFamily="34" charset="0"/>
        <a:ea typeface="+mn-ea"/>
        <a:cs typeface="Arial" charset="0"/>
      </a:defRPr>
    </a:lvl8pPr>
    <a:lvl9pPr marL="3657600" algn="l" defTabSz="914400" rtl="0" eaLnBrk="1" latinLnBrk="0" hangingPunct="1">
      <a:defRPr sz="4400" kern="1200">
        <a:solidFill>
          <a:schemeClr val="tx2"/>
        </a:solidFill>
        <a:latin typeface=".Vn3DH"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0000"/>
    <a:srgbClr val="000000"/>
    <a:srgbClr val="FFFF00"/>
    <a:srgbClr val="FF3300"/>
    <a:srgbClr val="FFB69E"/>
    <a:srgbClr val="F7BCA7"/>
    <a:srgbClr val="66FF33"/>
    <a:srgbClr val="0000CC"/>
    <a:srgbClr val="E07D1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432" autoAdjust="0"/>
  </p:normalViewPr>
  <p:slideViewPr>
    <p:cSldViewPr>
      <p:cViewPr>
        <p:scale>
          <a:sx n="60" d="100"/>
          <a:sy n="60" d="100"/>
        </p:scale>
        <p:origin x="-1422" y="-246"/>
      </p:cViewPr>
      <p:guideLst>
        <p:guide orient="horz" pos="2160"/>
        <p:guide pos="2880"/>
      </p:guideLst>
    </p:cSldViewPr>
  </p:slideViewPr>
  <p:outlineViewPr>
    <p:cViewPr>
      <p:scale>
        <a:sx n="33" d="100"/>
        <a:sy n="33" d="100"/>
      </p:scale>
      <p:origin x="48" y="42270"/>
    </p:cViewPr>
  </p:outlineViewPr>
  <p:notesTextViewPr>
    <p:cViewPr>
      <p:scale>
        <a:sx n="75" d="100"/>
        <a:sy n="75" d="100"/>
      </p:scale>
      <p:origin x="0" y="0"/>
    </p:cViewPr>
  </p:notesTextViewPr>
  <p:sorterViewPr>
    <p:cViewPr>
      <p:scale>
        <a:sx n="66" d="100"/>
        <a:sy n="66" d="100"/>
      </p:scale>
      <p:origin x="0" y="78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effectLst/>
                <a:latin typeface="Arial" charset="0"/>
                <a:cs typeface="+mn-cs"/>
              </a:defRPr>
            </a:lvl1pPr>
          </a:lstStyle>
          <a:p>
            <a:pPr>
              <a:defRPr/>
            </a:pPr>
            <a:endParaRPr lang="en-US"/>
          </a:p>
        </p:txBody>
      </p:sp>
      <p:sp>
        <p:nvSpPr>
          <p:cNvPr id="169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effectLst/>
                <a:latin typeface="Arial" charset="0"/>
                <a:cs typeface="+mn-cs"/>
              </a:defRPr>
            </a:lvl1pPr>
          </a:lstStyle>
          <a:p>
            <a:pPr>
              <a:defRPr/>
            </a:pPr>
            <a:endParaRPr lang="en-US"/>
          </a:p>
        </p:txBody>
      </p:sp>
      <p:sp>
        <p:nvSpPr>
          <p:cNvPr id="972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9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9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effectLst/>
                <a:latin typeface="Arial" charset="0"/>
                <a:cs typeface="+mn-cs"/>
              </a:defRPr>
            </a:lvl1pPr>
          </a:lstStyle>
          <a:p>
            <a:pPr>
              <a:defRPr/>
            </a:pPr>
            <a:endParaRPr lang="en-US"/>
          </a:p>
        </p:txBody>
      </p:sp>
      <p:sp>
        <p:nvSpPr>
          <p:cNvPr id="169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effectLst/>
                <a:latin typeface="Arial" charset="0"/>
                <a:cs typeface="+mn-cs"/>
              </a:defRPr>
            </a:lvl1pPr>
          </a:lstStyle>
          <a:p>
            <a:pPr>
              <a:defRPr/>
            </a:pPr>
            <a:fld id="{8EB97FC8-9157-4428-AFC2-6044DA5969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333A4CA-E8ED-4373-859E-954CFB1DF65B}" type="slidenum">
              <a:rPr lang="vi-VN" smtClean="0"/>
              <a:pPr/>
              <a:t>1</a:t>
            </a:fld>
            <a:endParaRPr lang="vi-VN"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vi-VN" dirty="0"/>
          </a:p>
        </p:txBody>
      </p:sp>
      <p:sp>
        <p:nvSpPr>
          <p:cNvPr id="4" name="Slide Number Placeholder 3"/>
          <p:cNvSpPr>
            <a:spLocks noGrp="1"/>
          </p:cNvSpPr>
          <p:nvPr>
            <p:ph type="sldNum" sz="quarter" idx="10"/>
          </p:nvPr>
        </p:nvSpPr>
        <p:spPr/>
        <p:txBody>
          <a:bodyPr/>
          <a:lstStyle/>
          <a:p>
            <a:pPr>
              <a:defRPr/>
            </a:pPr>
            <a:fld id="{8EB97FC8-9157-4428-AFC2-6044DA59696E}" type="slidenum">
              <a:rPr lang="en-US" smtClean="0"/>
              <a:pPr>
                <a:defRPr/>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grpSp>
      <p:sp>
        <p:nvSpPr>
          <p:cNvPr id="13824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824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fld id="{496E0779-E96C-44FD-9A8B-95E4EC1ACCB3}" type="datetime1">
              <a:rPr lang="en-US"/>
              <a:pPr>
                <a:defRPr/>
              </a:pPr>
              <a:t>7/24/2014</a:t>
            </a:fld>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8251275B-7F47-4FB5-B9D5-70A4CDC7E68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AD422B90-27B8-42FF-96CD-FE11DF2816FB}" type="datetime1">
              <a:rPr lang="en-US"/>
              <a:pPr>
                <a:defRPr/>
              </a:pPr>
              <a:t>7/24/2014</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11F785E8-B81D-46CB-B9A4-BC4C8196B0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DF7A46F9-6A6E-4D94-AD7A-2A4E49E5BB7C}" type="datetime1">
              <a:rPr lang="en-US"/>
              <a:pPr>
                <a:defRPr/>
              </a:pPr>
              <a:t>7/24/2014</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B97FFE2-3E20-46A4-ACA0-DCB2428E150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a:ln/>
        </p:spPr>
        <p:txBody>
          <a:bodyPr/>
          <a:lstStyle>
            <a:lvl1pPr>
              <a:defRPr/>
            </a:lvl1pPr>
          </a:lstStyle>
          <a:p>
            <a:pPr>
              <a:defRPr/>
            </a:pPr>
            <a:fld id="{6519EFEA-F7A6-47C2-B715-F4E8E10D44E6}" type="datetime1">
              <a:rPr lang="en-US"/>
              <a:pPr>
                <a:defRPr/>
              </a:pPr>
              <a:t>7/24/2014</a:t>
            </a:fld>
            <a:endParaRPr lang="en-US"/>
          </a:p>
        </p:txBody>
      </p:sp>
      <p:sp>
        <p:nvSpPr>
          <p:cNvPr id="7" name="Rectangle 8"/>
          <p:cNvSpPr>
            <a:spLocks noGrp="1" noChangeArrowheads="1"/>
          </p:cNvSpPr>
          <p:nvPr>
            <p:ph type="ftr" sz="quarter" idx="11"/>
          </p:nvPr>
        </p:nvSpPr>
        <p:spPr>
          <a:ln/>
        </p:spPr>
        <p:txBody>
          <a:bodyPr/>
          <a:lstStyle>
            <a:lvl1pPr>
              <a:defRPr/>
            </a:lvl1pPr>
          </a:lstStyle>
          <a:p>
            <a:pPr>
              <a:defRPr/>
            </a:pPr>
            <a:endParaRPr lang="en-US"/>
          </a:p>
        </p:txBody>
      </p:sp>
      <p:sp>
        <p:nvSpPr>
          <p:cNvPr id="8" name="Rectangle 9"/>
          <p:cNvSpPr>
            <a:spLocks noGrp="1" noChangeArrowheads="1"/>
          </p:cNvSpPr>
          <p:nvPr>
            <p:ph type="sldNum" sz="quarter" idx="12"/>
          </p:nvPr>
        </p:nvSpPr>
        <p:spPr>
          <a:ln/>
        </p:spPr>
        <p:txBody>
          <a:bodyPr/>
          <a:lstStyle>
            <a:lvl1pPr>
              <a:defRPr/>
            </a:lvl1pPr>
          </a:lstStyle>
          <a:p>
            <a:pPr>
              <a:defRPr/>
            </a:pPr>
            <a:fld id="{8645EB3C-D869-41DB-B8D7-B72A242F12C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fld id="{79696F5E-C17C-4DF0-8AA4-80011ED5E14A}" type="datetime1">
              <a:rPr lang="en-US"/>
              <a:pPr>
                <a:defRPr/>
              </a:pPr>
              <a:t>7/24/2014</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87572889-D009-4E22-B9FB-9A7FFA22ACD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a:ln/>
        </p:spPr>
        <p:txBody>
          <a:bodyPr/>
          <a:lstStyle>
            <a:lvl1pPr>
              <a:defRPr/>
            </a:lvl1pPr>
          </a:lstStyle>
          <a:p>
            <a:pPr>
              <a:defRPr/>
            </a:pPr>
            <a:fld id="{5FBB0804-7719-47C5-BB21-16CAB50841A2}" type="datetime1">
              <a:rPr lang="en-US"/>
              <a:pPr>
                <a:defRPr/>
              </a:pPr>
              <a:t>7/24/2014</a:t>
            </a:fld>
            <a:endParaRPr lang="en-US"/>
          </a:p>
        </p:txBody>
      </p:sp>
      <p:sp>
        <p:nvSpPr>
          <p:cNvPr id="7" name="Rectangle 8"/>
          <p:cNvSpPr>
            <a:spLocks noGrp="1" noChangeArrowheads="1"/>
          </p:cNvSpPr>
          <p:nvPr>
            <p:ph type="ftr" sz="quarter" idx="11"/>
          </p:nvPr>
        </p:nvSpPr>
        <p:spPr>
          <a:ln/>
        </p:spPr>
        <p:txBody>
          <a:bodyPr/>
          <a:lstStyle>
            <a:lvl1pPr>
              <a:defRPr/>
            </a:lvl1pPr>
          </a:lstStyle>
          <a:p>
            <a:pPr>
              <a:defRPr/>
            </a:pPr>
            <a:endParaRPr lang="en-US"/>
          </a:p>
        </p:txBody>
      </p:sp>
      <p:sp>
        <p:nvSpPr>
          <p:cNvPr id="8" name="Rectangle 9"/>
          <p:cNvSpPr>
            <a:spLocks noGrp="1" noChangeArrowheads="1"/>
          </p:cNvSpPr>
          <p:nvPr>
            <p:ph type="sldNum" sz="quarter" idx="12"/>
          </p:nvPr>
        </p:nvSpPr>
        <p:spPr>
          <a:ln/>
        </p:spPr>
        <p:txBody>
          <a:bodyPr/>
          <a:lstStyle>
            <a:lvl1pPr>
              <a:defRPr/>
            </a:lvl1pPr>
          </a:lstStyle>
          <a:p>
            <a:pPr>
              <a:defRPr/>
            </a:pPr>
            <a:fld id="{315747CB-F630-4B15-8852-6EEBCF30E76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9F7C9505-3419-42BE-8198-EA566CBDD386}" type="datetime1">
              <a:rPr lang="en-US"/>
              <a:pPr>
                <a:defRPr/>
              </a:pPr>
              <a:t>7/24/2014</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C0F3CF39-991A-44F9-B498-25CE38717A3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fld id="{6CA72FCD-3836-425F-A02A-DEEE9EF05606}" type="datetime1">
              <a:rPr lang="en-US"/>
              <a:pPr>
                <a:defRPr/>
              </a:pPr>
              <a:t>7/24/2014</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EAF6FAB-A998-43CB-B71E-4E26D04C9E9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fld id="{101F0522-F895-41F6-A3C1-33D81F450716}" type="datetime1">
              <a:rPr lang="en-US"/>
              <a:pPr>
                <a:defRPr/>
              </a:pPr>
              <a:t>7/24/2014</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D10E35D-72F3-4518-A5E8-8F12B2B981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fld id="{100E97C4-53FD-46F0-AD7D-57E814EBC108}" type="datetime1">
              <a:rPr lang="en-US"/>
              <a:pPr>
                <a:defRPr/>
              </a:pPr>
              <a:t>7/24/2014</a:t>
            </a:fld>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9FFE7989-65AA-4DE8-8522-602E722D924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fld id="{5AB17587-DF09-4A17-85DB-C0A676880854}" type="datetime1">
              <a:rPr lang="en-US"/>
              <a:pPr>
                <a:defRPr/>
              </a:pPr>
              <a:t>7/24/2014</a:t>
            </a:fld>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9F508EFE-E2AF-44CB-80CF-65488AF255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9D0F2370-52C7-4F95-83C1-41FFE32DE203}" type="datetime1">
              <a:rPr lang="en-US"/>
              <a:pPr>
                <a:defRPr/>
              </a:pPr>
              <a:t>7/24/2014</a:t>
            </a:fld>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5B4A667B-71A2-425D-9F11-728F92BAA76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E9FF131C-7D10-43FD-8EB0-61A2397C7F70}" type="datetime1">
              <a:rPr lang="en-US"/>
              <a:pPr>
                <a:defRPr/>
              </a:pPr>
              <a:t>7/24/2014</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693D313-1191-4A6D-90CA-CA3D8FB2A2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3B52A309-1BE7-4880-B28E-2A9EEEAD84B2}" type="datetime1">
              <a:rPr lang="en-US"/>
              <a:pPr>
                <a:defRPr/>
              </a:pPr>
              <a:t>7/24/2014</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9E7177E-F6A4-4503-BD57-6D569209AE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0"/>
            <a:ext cx="7242175" cy="1981200"/>
            <a:chOff x="0" y="0"/>
            <a:chExt cx="4562" cy="1248"/>
          </a:xfrm>
        </p:grpSpPr>
        <p:sp>
          <p:nvSpPr>
            <p:cNvPr id="13721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3722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grpSp>
      <p:sp>
        <p:nvSpPr>
          <p:cNvPr id="13722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722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722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effectLst>
                  <a:outerShdw blurRad="38100" dist="38100" dir="2700000" algn="tl">
                    <a:srgbClr val="000000"/>
                  </a:outerShdw>
                </a:effectLst>
                <a:latin typeface="+mn-lt"/>
                <a:cs typeface="+mn-cs"/>
              </a:defRPr>
            </a:lvl1pPr>
          </a:lstStyle>
          <a:p>
            <a:pPr>
              <a:defRPr/>
            </a:pPr>
            <a:fld id="{45973E7E-F825-4C41-A4F7-F131EB32CB2C}" type="datetime1">
              <a:rPr lang="en-US"/>
              <a:pPr>
                <a:defRPr/>
              </a:pPr>
              <a:t>7/24/2014</a:t>
            </a:fld>
            <a:endParaRPr lang="en-US"/>
          </a:p>
        </p:txBody>
      </p:sp>
      <p:sp>
        <p:nvSpPr>
          <p:cNvPr id="13722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chemeClr val="tx1"/>
                </a:solidFill>
                <a:effectLst>
                  <a:outerShdw blurRad="38100" dist="38100" dir="2700000" algn="tl">
                    <a:srgbClr val="000000"/>
                  </a:outerShdw>
                </a:effectLst>
                <a:latin typeface="+mn-lt"/>
                <a:cs typeface="+mn-cs"/>
              </a:defRPr>
            </a:lvl1pPr>
          </a:lstStyle>
          <a:p>
            <a:pPr>
              <a:defRPr/>
            </a:pPr>
            <a:endParaRPr lang="en-US"/>
          </a:p>
        </p:txBody>
      </p:sp>
      <p:sp>
        <p:nvSpPr>
          <p:cNvPr id="13722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effectLst>
                  <a:outerShdw blurRad="38100" dist="38100" dir="2700000" algn="tl">
                    <a:srgbClr val="000000"/>
                  </a:outerShdw>
                </a:effectLst>
                <a:latin typeface="+mn-lt"/>
                <a:cs typeface="+mn-cs"/>
              </a:defRPr>
            </a:lvl1pPr>
          </a:lstStyle>
          <a:p>
            <a:pPr>
              <a:defRPr/>
            </a:pPr>
            <a:fld id="{3A66B45E-D36C-4A2E-A5E8-962B840F71B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570" r:id="rId1"/>
    <p:sldLayoutId id="2147484557" r:id="rId2"/>
    <p:sldLayoutId id="2147484558" r:id="rId3"/>
    <p:sldLayoutId id="2147484559" r:id="rId4"/>
    <p:sldLayoutId id="2147484560" r:id="rId5"/>
    <p:sldLayoutId id="2147484561" r:id="rId6"/>
    <p:sldLayoutId id="2147484562" r:id="rId7"/>
    <p:sldLayoutId id="2147484563" r:id="rId8"/>
    <p:sldLayoutId id="2147484564" r:id="rId9"/>
    <p:sldLayoutId id="2147484565" r:id="rId10"/>
    <p:sldLayoutId id="2147484566" r:id="rId11"/>
    <p:sldLayoutId id="2147484567" r:id="rId12"/>
    <p:sldLayoutId id="2147484568" r:id="rId13"/>
    <p:sldLayoutId id="2147484569" r:id="rId14"/>
  </p:sldLayoutIdLst>
  <p:timing>
    <p:tnLst>
      <p:par>
        <p:cTn id="1" dur="indefinite" restart="never" nodeType="tmRoot"/>
      </p:par>
    </p:tnLst>
  </p:timing>
  <p:hf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image" Target="../media/image3.jpeg"/><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4.xml"/><Relationship Id="rId1" Type="http://schemas.openxmlformats.org/officeDocument/2006/relationships/vmlDrawing" Target="../drawings/vmlDrawing3.vml"/><Relationship Id="rId5" Type="http://schemas.openxmlformats.org/officeDocument/2006/relationships/image" Target="../media/image3.jpeg"/><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4.xml"/><Relationship Id="rId1" Type="http://schemas.openxmlformats.org/officeDocument/2006/relationships/vmlDrawing" Target="../drawings/vmlDrawing4.v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0.xml"/><Relationship Id="rId1" Type="http://schemas.openxmlformats.org/officeDocument/2006/relationships/vmlDrawing" Target="../drawings/vmlDrawing5.v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4.xml"/><Relationship Id="rId1" Type="http://schemas.openxmlformats.org/officeDocument/2006/relationships/vmlDrawing" Target="../drawings/vmlDrawing8.vml"/><Relationship Id="rId5" Type="http://schemas.openxmlformats.org/officeDocument/2006/relationships/image" Target="../media/image3.jpeg"/><Relationship Id="rId4" Type="http://schemas.openxmlformats.org/officeDocument/2006/relationships/oleObject" Target="../embeddings/oleObject10.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4.xml"/><Relationship Id="rId1" Type="http://schemas.openxmlformats.org/officeDocument/2006/relationships/vmlDrawing" Target="../drawings/vmlDrawing9.vml"/><Relationship Id="rId5" Type="http://schemas.openxmlformats.org/officeDocument/2006/relationships/image" Target="../media/image3.jpeg"/><Relationship Id="rId4" Type="http://schemas.openxmlformats.org/officeDocument/2006/relationships/oleObject" Target="../embeddings/oleObject12.bin"/></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4.xml"/><Relationship Id="rId1" Type="http://schemas.openxmlformats.org/officeDocument/2006/relationships/vmlDrawing" Target="../drawings/vmlDrawing10.vml"/><Relationship Id="rId6" Type="http://schemas.openxmlformats.org/officeDocument/2006/relationships/image" Target="../media/image3.jpeg"/><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4.xml"/><Relationship Id="rId1" Type="http://schemas.openxmlformats.org/officeDocument/2006/relationships/vmlDrawing" Target="../drawings/vmlDrawing11.v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4.xml"/><Relationship Id="rId1" Type="http://schemas.openxmlformats.org/officeDocument/2006/relationships/vmlDrawing" Target="../drawings/vmlDrawing12.v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4.xml"/><Relationship Id="rId1" Type="http://schemas.openxmlformats.org/officeDocument/2006/relationships/vmlDrawing" Target="../drawings/vmlDrawing13.v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3.xml"/><Relationship Id="rId1" Type="http://schemas.openxmlformats.org/officeDocument/2006/relationships/vmlDrawing" Target="../drawings/vmlDrawing14.v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jpeg"/><Relationship Id="rId4" Type="http://schemas.openxmlformats.org/officeDocument/2006/relationships/oleObject" Target="../embeddings/oleObject20.bin"/></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0"/>
            <a:ext cx="2895600" cy="6858000"/>
          </a:xfrm>
          <a:prstGeom prst="rect">
            <a:avLst/>
          </a:prstGeom>
          <a:gradFill rotWithShape="0">
            <a:gsLst>
              <a:gs pos="0">
                <a:schemeClr val="hlink"/>
              </a:gs>
              <a:gs pos="50000">
                <a:schemeClr val="hlink">
                  <a:gamma/>
                  <a:tint val="40000"/>
                  <a:invGamma/>
                </a:schemeClr>
              </a:gs>
              <a:gs pos="100000">
                <a:schemeClr val="hlink"/>
              </a:gs>
            </a:gsLst>
            <a:lin ang="5400000" scaled="1"/>
          </a:gradFill>
          <a:ln w="9525">
            <a:solidFill>
              <a:schemeClr val="tx1"/>
            </a:solidFill>
            <a:miter lim="800000"/>
            <a:headEnd/>
            <a:tailEnd/>
          </a:ln>
          <a:effectLst/>
        </p:spPr>
        <p:txBody>
          <a:bodyPr wrap="none" anchor="ctr"/>
          <a:lstStyle/>
          <a:p>
            <a:pPr>
              <a:defRPr/>
            </a:pPr>
            <a:endParaRPr lang="en-US" sz="2000">
              <a:latin typeface="Arial" charset="0"/>
            </a:endParaRPr>
          </a:p>
        </p:txBody>
      </p:sp>
      <p:sp>
        <p:nvSpPr>
          <p:cNvPr id="2051" name="Rectangle 3"/>
          <p:cNvSpPr>
            <a:spLocks noChangeArrowheads="1"/>
          </p:cNvSpPr>
          <p:nvPr/>
        </p:nvSpPr>
        <p:spPr bwMode="auto">
          <a:xfrm>
            <a:off x="2895600" y="0"/>
            <a:ext cx="6248400" cy="6858000"/>
          </a:xfrm>
          <a:prstGeom prst="rect">
            <a:avLst/>
          </a:prstGeom>
          <a:gradFill rotWithShape="0">
            <a:gsLst>
              <a:gs pos="0">
                <a:srgbClr val="67394C"/>
              </a:gs>
              <a:gs pos="50000">
                <a:srgbClr val="DDD3D7"/>
              </a:gs>
              <a:gs pos="100000">
                <a:srgbClr val="67394C"/>
              </a:gs>
            </a:gsLst>
            <a:lin ang="0" scaled="1"/>
          </a:gradFill>
          <a:ln w="9525">
            <a:noFill/>
            <a:miter lim="800000"/>
            <a:headEnd/>
            <a:tailEnd/>
          </a:ln>
        </p:spPr>
        <p:txBody>
          <a:bodyPr wrap="none" anchor="ctr"/>
          <a:lstStyle/>
          <a:p>
            <a:pPr algn="ctr"/>
            <a:r>
              <a:rPr lang="en-US">
                <a:solidFill>
                  <a:schemeClr val="tx1"/>
                </a:solidFill>
                <a:latin typeface="Arial" charset="0"/>
              </a:rPr>
              <a:t>An </a:t>
            </a:r>
          </a:p>
        </p:txBody>
      </p:sp>
      <p:sp>
        <p:nvSpPr>
          <p:cNvPr id="2052" name="Text Box 4"/>
          <p:cNvSpPr txBox="1">
            <a:spLocks noChangeArrowheads="1"/>
          </p:cNvSpPr>
          <p:nvPr/>
        </p:nvSpPr>
        <p:spPr bwMode="auto">
          <a:xfrm>
            <a:off x="2895600" y="1219200"/>
            <a:ext cx="6248400" cy="954107"/>
          </a:xfrm>
          <a:prstGeom prst="rect">
            <a:avLst/>
          </a:prstGeom>
          <a:solidFill>
            <a:srgbClr val="0A3870"/>
          </a:solidFill>
          <a:ln w="9525">
            <a:noFill/>
            <a:miter lim="800000"/>
            <a:headEnd/>
            <a:tailEnd/>
          </a:ln>
        </p:spPr>
        <p:txBody>
          <a:bodyPr>
            <a:spAutoFit/>
          </a:bodyPr>
          <a:lstStyle/>
          <a:p>
            <a:pPr marL="0" lvl="1" algn="ctr">
              <a:spcBef>
                <a:spcPct val="50000"/>
              </a:spcBef>
              <a:buClr>
                <a:schemeClr val="hlink"/>
              </a:buClr>
              <a:buSzPct val="75000"/>
              <a:buFont typeface="Wingdings" pitchFamily="2" charset="2"/>
              <a:buNone/>
            </a:pPr>
            <a:r>
              <a:rPr lang="en-US" sz="2800" dirty="0" smtClean="0">
                <a:solidFill>
                  <a:schemeClr val="tx1"/>
                </a:solidFill>
                <a:latin typeface="Times New Roman" pitchFamily="18" charset="0"/>
                <a:cs typeface="Times New Roman" pitchFamily="18" charset="0"/>
              </a:rPr>
              <a:t>PHƯƠNG PHÁP ĐÁNH GIÁ VÀ LỰA CHỌN DỰ ÁN ĐẦU TƯ</a:t>
            </a:r>
            <a:endParaRPr lang="en-US" sz="2800" dirty="0">
              <a:solidFill>
                <a:schemeClr val="tx1"/>
              </a:solidFill>
              <a:latin typeface="Times New Roman" pitchFamily="18" charset="0"/>
              <a:cs typeface="Times New Roman" pitchFamily="18" charset="0"/>
            </a:endParaRPr>
          </a:p>
        </p:txBody>
      </p:sp>
      <p:sp>
        <p:nvSpPr>
          <p:cNvPr id="2053" name="Text Box 5"/>
          <p:cNvSpPr txBox="1">
            <a:spLocks noChangeArrowheads="1"/>
          </p:cNvSpPr>
          <p:nvPr/>
        </p:nvSpPr>
        <p:spPr bwMode="auto">
          <a:xfrm>
            <a:off x="4267200" y="457200"/>
            <a:ext cx="3429000" cy="584775"/>
          </a:xfrm>
          <a:prstGeom prst="rect">
            <a:avLst/>
          </a:prstGeom>
          <a:noFill/>
          <a:ln w="9525">
            <a:noFill/>
            <a:miter lim="800000"/>
            <a:headEnd/>
            <a:tailEnd/>
          </a:ln>
        </p:spPr>
        <p:txBody>
          <a:bodyPr>
            <a:spAutoFit/>
          </a:bodyPr>
          <a:lstStyle/>
          <a:p>
            <a:pPr algn="ctr">
              <a:spcBef>
                <a:spcPct val="50000"/>
              </a:spcBef>
            </a:pPr>
            <a:r>
              <a:rPr lang="en-US" sz="3200" dirty="0" err="1" smtClean="0">
                <a:solidFill>
                  <a:srgbClr val="0A3870"/>
                </a:solidFill>
                <a:latin typeface="Times New Roman" pitchFamily="18" charset="0"/>
                <a:cs typeface="Times New Roman" pitchFamily="18" charset="0"/>
              </a:rPr>
              <a:t>Chương</a:t>
            </a:r>
            <a:r>
              <a:rPr lang="en-US" sz="3200" dirty="0" smtClean="0">
                <a:solidFill>
                  <a:srgbClr val="0A3870"/>
                </a:solidFill>
                <a:latin typeface="Times New Roman" pitchFamily="18" charset="0"/>
                <a:cs typeface="Times New Roman" pitchFamily="18" charset="0"/>
              </a:rPr>
              <a:t> 7</a:t>
            </a:r>
            <a:endParaRPr lang="en-US" sz="2800" dirty="0">
              <a:solidFill>
                <a:srgbClr val="0A3870"/>
              </a:solidFill>
              <a:latin typeface="Times New Roman" pitchFamily="18" charset="0"/>
              <a:cs typeface="Times New Roman" pitchFamily="18" charset="0"/>
            </a:endParaRPr>
          </a:p>
        </p:txBody>
      </p:sp>
      <p:pic>
        <p:nvPicPr>
          <p:cNvPr id="2054" name="Picture 6" descr="globe"/>
          <p:cNvPicPr>
            <a:picLocks noChangeAspect="1" noChangeArrowheads="1"/>
          </p:cNvPicPr>
          <p:nvPr/>
        </p:nvPicPr>
        <p:blipFill>
          <a:blip r:embed="rId3"/>
          <a:srcRect/>
          <a:stretch>
            <a:fillRect/>
          </a:stretch>
        </p:blipFill>
        <p:spPr bwMode="auto">
          <a:xfrm>
            <a:off x="4038600" y="2819400"/>
            <a:ext cx="4114800" cy="3733800"/>
          </a:xfrm>
          <a:prstGeom prst="rect">
            <a:avLst/>
          </a:prstGeom>
          <a:noFill/>
          <a:ln w="9525">
            <a:noFill/>
            <a:miter lim="800000"/>
            <a:headEnd/>
            <a:tailEnd/>
          </a:ln>
        </p:spPr>
      </p:pic>
      <p:sp>
        <p:nvSpPr>
          <p:cNvPr id="2055" name="Text Box 7"/>
          <p:cNvSpPr txBox="1">
            <a:spLocks noChangeArrowheads="1"/>
          </p:cNvSpPr>
          <p:nvPr/>
        </p:nvSpPr>
        <p:spPr bwMode="auto">
          <a:xfrm>
            <a:off x="-76200" y="2493963"/>
            <a:ext cx="2971800" cy="2154436"/>
          </a:xfrm>
          <a:prstGeom prst="rect">
            <a:avLst/>
          </a:prstGeom>
          <a:noFill/>
          <a:ln w="9525">
            <a:noFill/>
            <a:miter lim="800000"/>
            <a:headEnd/>
            <a:tailEnd/>
          </a:ln>
        </p:spPr>
        <p:txBody>
          <a:bodyPr>
            <a:spAutoFit/>
          </a:bodyPr>
          <a:lstStyle/>
          <a:p>
            <a:pPr algn="ctr">
              <a:spcBef>
                <a:spcPct val="50000"/>
              </a:spcBef>
            </a:pPr>
            <a:endParaRPr lang="en-US" sz="2000" dirty="0">
              <a:solidFill>
                <a:srgbClr val="0A3870"/>
              </a:solidFill>
              <a:cs typeface="Times New Roman" pitchFamily="18" charset="0"/>
            </a:endParaRPr>
          </a:p>
          <a:p>
            <a:pPr algn="ctr">
              <a:spcBef>
                <a:spcPct val="50000"/>
              </a:spcBef>
            </a:pPr>
            <a:r>
              <a:rPr lang="en-US" sz="2000" dirty="0">
                <a:solidFill>
                  <a:srgbClr val="0A3870"/>
                </a:solidFill>
                <a:latin typeface="Times New Roman" pitchFamily="18" charset="0"/>
                <a:cs typeface="Times New Roman" pitchFamily="18" charset="0"/>
              </a:rPr>
              <a:t>HỌC VIỆN TÀI CHÍNH</a:t>
            </a:r>
          </a:p>
          <a:p>
            <a:pPr algn="ctr">
              <a:spcBef>
                <a:spcPct val="50000"/>
              </a:spcBef>
            </a:pPr>
            <a:r>
              <a:rPr lang="en-US" sz="2000" dirty="0">
                <a:solidFill>
                  <a:srgbClr val="0A3870"/>
                </a:solidFill>
                <a:latin typeface="Times New Roman" pitchFamily="18" charset="0"/>
                <a:cs typeface="Times New Roman" pitchFamily="18" charset="0"/>
              </a:rPr>
              <a:t>BỘ MÔN TCDN</a:t>
            </a:r>
            <a:r>
              <a:rPr lang="en-US" sz="2000" dirty="0">
                <a:solidFill>
                  <a:srgbClr val="0A3870"/>
                </a:solidFill>
                <a:cs typeface="Times New Roman" pitchFamily="18" charset="0"/>
              </a:rPr>
              <a:t> </a:t>
            </a:r>
          </a:p>
          <a:p>
            <a:pPr algn="ctr">
              <a:spcBef>
                <a:spcPct val="50000"/>
              </a:spcBef>
            </a:pPr>
            <a:endParaRPr lang="en-US" sz="1200" dirty="0">
              <a:solidFill>
                <a:srgbClr val="0A3870"/>
              </a:solidFill>
              <a:cs typeface="Times New Roman" pitchFamily="18" charset="0"/>
            </a:endParaRPr>
          </a:p>
          <a:p>
            <a:pPr algn="ctr">
              <a:spcBef>
                <a:spcPct val="50000"/>
              </a:spcBef>
            </a:pPr>
            <a:endParaRPr lang="en-US" sz="1200" dirty="0">
              <a:solidFill>
                <a:srgbClr val="0A3870"/>
              </a:solidFill>
              <a:cs typeface="Times New Roman" pitchFamily="18" charset="0"/>
            </a:endParaRPr>
          </a:p>
          <a:p>
            <a:pPr algn="ctr">
              <a:spcBef>
                <a:spcPct val="50000"/>
              </a:spcBef>
            </a:pPr>
            <a:endParaRPr lang="en-US" sz="1200" dirty="0">
              <a:solidFill>
                <a:srgbClr val="0A3870"/>
              </a:solidFill>
              <a:cs typeface="Times New Roman" pitchFamily="18" charset="0"/>
            </a:endParaRPr>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3052FB5-A59A-4DE7-B79D-009F5126E643}" type="datetime1">
              <a:rPr lang="en-US"/>
              <a:pPr>
                <a:defRPr/>
              </a:pPr>
              <a:t>7/24/2014</a:t>
            </a:fld>
            <a:endParaRPr lang="en-US"/>
          </a:p>
        </p:txBody>
      </p:sp>
      <p:sp>
        <p:nvSpPr>
          <p:cNvPr id="6" name="Slide Number Placeholder 5"/>
          <p:cNvSpPr>
            <a:spLocks noGrp="1"/>
          </p:cNvSpPr>
          <p:nvPr>
            <p:ph type="sldNum" sz="quarter" idx="12"/>
          </p:nvPr>
        </p:nvSpPr>
        <p:spPr/>
        <p:txBody>
          <a:bodyPr/>
          <a:lstStyle/>
          <a:p>
            <a:pPr>
              <a:defRPr/>
            </a:pPr>
            <a:fld id="{DF1EC4B4-546A-4144-9E41-4931238212D9}" type="slidenum">
              <a:rPr lang="en-US"/>
              <a:pPr>
                <a:defRPr/>
              </a:pPr>
              <a:t>10</a:t>
            </a:fld>
            <a:endParaRPr lang="en-US"/>
          </a:p>
        </p:txBody>
      </p:sp>
      <p:sp>
        <p:nvSpPr>
          <p:cNvPr id="33795" name="Rectangle 3"/>
          <p:cNvSpPr>
            <a:spLocks noGrp="1" noChangeArrowheads="1"/>
          </p:cNvSpPr>
          <p:nvPr>
            <p:ph type="body" idx="1"/>
          </p:nvPr>
        </p:nvSpPr>
        <p:spPr>
          <a:xfrm>
            <a:off x="228600" y="1295400"/>
            <a:ext cx="8686800" cy="5257800"/>
          </a:xfrm>
        </p:spPr>
        <p:txBody>
          <a:bodyPr/>
          <a:lstStyle/>
          <a:p>
            <a:pPr>
              <a:buNone/>
            </a:pPr>
            <a:r>
              <a:rPr lang="en-US" sz="2400" b="1" dirty="0" smtClean="0">
                <a:solidFill>
                  <a:srgbClr val="000000"/>
                </a:solidFill>
                <a:effectLst/>
                <a:latin typeface="Times New Roman" pitchFamily="18" charset="0"/>
                <a:cs typeface="Times New Roman" pitchFamily="18" charset="0"/>
              </a:rPr>
              <a:t>	</a:t>
            </a:r>
            <a:r>
              <a:rPr lang="vi-VN" sz="2400" b="1" dirty="0" smtClean="0">
                <a:solidFill>
                  <a:srgbClr val="000000"/>
                </a:solidFill>
                <a:effectLst/>
                <a:latin typeface="Times New Roman" pitchFamily="18" charset="0"/>
                <a:cs typeface="Times New Roman" pitchFamily="18" charset="0"/>
              </a:rPr>
              <a:t>+</a:t>
            </a:r>
            <a:r>
              <a:rPr lang="vi-VN" sz="2800" b="1" dirty="0" smtClean="0">
                <a:solidFill>
                  <a:srgbClr val="000000"/>
                </a:solidFill>
                <a:effectLst/>
                <a:latin typeface="Times New Roman" pitchFamily="18" charset="0"/>
                <a:cs typeface="Times New Roman" pitchFamily="18" charset="0"/>
              </a:rPr>
              <a:t> T/hợp 2: Dòng tiền thu nhập hàng năm khác nhau:</a:t>
            </a:r>
          </a:p>
          <a:p>
            <a:pPr>
              <a:buNone/>
            </a:pP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Xác định số năm thu hồi VĐT bằng cách xác định số VĐT còn phải thu hồi ở cuối các năm lần lượt theo thứ tự</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 Xác định số tháng thu hồi nốt VĐT trong năm nào đó (nếu có) khi số VĐT còn phải thu của năm đó nhỏ hơn D,tiền thuần đầu tư của năm kế tiếp.</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 Thời gian thu hồi VĐT của DA được xác định bằng cách tổng cộng số năm và số tháng thu hồi VĐT</a:t>
            </a:r>
            <a:endParaRPr lang="en-US" sz="2800" dirty="0" smtClean="0">
              <a:solidFill>
                <a:srgbClr val="000000"/>
              </a:solidFill>
              <a:effectLst/>
              <a:latin typeface="Times New Roman" pitchFamily="18" charset="0"/>
              <a:cs typeface="Times New Roman" pitchFamily="18" charset="0"/>
            </a:endParaRPr>
          </a:p>
        </p:txBody>
      </p:sp>
      <p:pic>
        <p:nvPicPr>
          <p:cNvPr id="9"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11"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
        <p:nvSpPr>
          <p:cNvPr id="13" name="Rectangle 2"/>
          <p:cNvSpPr>
            <a:spLocks noGrp="1" noChangeArrowheads="1"/>
          </p:cNvSpPr>
          <p:nvPr>
            <p:ph type="title"/>
          </p:nvPr>
        </p:nvSpPr>
        <p:spPr>
          <a:xfrm>
            <a:off x="685800" y="152400"/>
            <a:ext cx="8229600" cy="685800"/>
          </a:xfrm>
        </p:spPr>
        <p:txBody>
          <a:bodyPr/>
          <a:lstStyle/>
          <a:p>
            <a:pPr eaLnBrk="1" hangingPunct="1"/>
            <a:r>
              <a:rPr lang="vi-VN" sz="2800" b="1" dirty="0" smtClean="0">
                <a:solidFill>
                  <a:srgbClr val="000000"/>
                </a:solidFill>
                <a:effectLst/>
                <a:latin typeface="Times New Roman" pitchFamily="18" charset="0"/>
                <a:cs typeface="Times New Roman" pitchFamily="18" charset="0"/>
              </a:rPr>
              <a:t>7.1.2</a:t>
            </a:r>
            <a:r>
              <a:rPr lang="en-US" sz="2800" b="1" dirty="0" smtClean="0">
                <a:solidFill>
                  <a:srgbClr val="000000"/>
                </a:solidFill>
                <a:effectLst/>
                <a:latin typeface="Times New Roman" pitchFamily="18" charset="0"/>
                <a:cs typeface="Times New Roman" pitchFamily="18" charset="0"/>
              </a:rPr>
              <a:t>.2</a:t>
            </a:r>
            <a:r>
              <a:rPr lang="vi-VN" sz="2800" b="1" dirty="0" smtClean="0">
                <a:solidFill>
                  <a:srgbClr val="000000"/>
                </a:solidFill>
                <a:effectLst/>
                <a:latin typeface="Times New Roman" pitchFamily="18" charset="0"/>
                <a:cs typeface="Times New Roman" pitchFamily="18" charset="0"/>
              </a:rPr>
              <a:t> - Phương pháp thời gian hoàn VĐT</a:t>
            </a:r>
            <a:br>
              <a:rPr lang="vi-VN" sz="2800" b="1" dirty="0" smtClean="0">
                <a:solidFill>
                  <a:srgbClr val="000000"/>
                </a:solidFill>
                <a:effectLst/>
                <a:latin typeface="Times New Roman" pitchFamily="18" charset="0"/>
                <a:cs typeface="Times New Roman" pitchFamily="18" charset="0"/>
              </a:rPr>
            </a:br>
            <a:r>
              <a:rPr lang="vi-VN" sz="2800" b="1" dirty="0" smtClean="0">
                <a:solidFill>
                  <a:srgbClr val="000000"/>
                </a:solidFill>
                <a:effectLst/>
                <a:latin typeface="Times New Roman" pitchFamily="18" charset="0"/>
                <a:cs typeface="Times New Roman" pitchFamily="18" charset="0"/>
              </a:rPr>
              <a:t>(PP –Payback Period )</a:t>
            </a:r>
            <a:endParaRPr lang="en-US" sz="2800" b="1" dirty="0" smtClean="0">
              <a:solidFill>
                <a:srgbClr val="000000"/>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C76EF63-7AA2-478B-873A-825B885CC56A}" type="datetime1">
              <a:rPr lang="en-US"/>
              <a:pPr>
                <a:defRPr/>
              </a:pPr>
              <a:t>7/24/2014</a:t>
            </a:fld>
            <a:endParaRPr lang="en-US"/>
          </a:p>
        </p:txBody>
      </p:sp>
      <p:sp>
        <p:nvSpPr>
          <p:cNvPr id="6" name="Slide Number Placeholder 5"/>
          <p:cNvSpPr>
            <a:spLocks noGrp="1"/>
          </p:cNvSpPr>
          <p:nvPr>
            <p:ph type="sldNum" sz="quarter" idx="12"/>
          </p:nvPr>
        </p:nvSpPr>
        <p:spPr/>
        <p:txBody>
          <a:bodyPr/>
          <a:lstStyle/>
          <a:p>
            <a:pPr>
              <a:defRPr/>
            </a:pPr>
            <a:fld id="{66346D39-F40F-4A19-AF27-39885BA2A1D9}" type="slidenum">
              <a:rPr lang="en-US"/>
              <a:pPr>
                <a:defRPr/>
              </a:pPr>
              <a:t>11</a:t>
            </a:fld>
            <a:endParaRPr lang="en-US"/>
          </a:p>
        </p:txBody>
      </p:sp>
      <p:sp>
        <p:nvSpPr>
          <p:cNvPr id="68612" name="Rectangle 2"/>
          <p:cNvSpPr>
            <a:spLocks noGrp="1" noChangeArrowheads="1"/>
          </p:cNvSpPr>
          <p:nvPr>
            <p:ph type="title"/>
          </p:nvPr>
        </p:nvSpPr>
        <p:spPr>
          <a:xfrm>
            <a:off x="304800" y="0"/>
            <a:ext cx="8991600" cy="939800"/>
          </a:xfrm>
        </p:spPr>
        <p:txBody>
          <a:bodyPr/>
          <a:lstStyle/>
          <a:p>
            <a:pPr eaLnBrk="1" hangingPunct="1"/>
            <a:r>
              <a:rPr lang="en-US" sz="2800" b="1" dirty="0" smtClean="0">
                <a:solidFill>
                  <a:srgbClr val="000000"/>
                </a:solidFill>
                <a:effectLst/>
                <a:latin typeface="Times New Roman" pitchFamily="18" charset="0"/>
                <a:cs typeface="Times New Roman" pitchFamily="18" charset="0"/>
              </a:rPr>
              <a:t>P/p </a:t>
            </a:r>
            <a:r>
              <a:rPr lang="en-US" sz="2800" b="1" dirty="0" err="1" smtClean="0">
                <a:solidFill>
                  <a:srgbClr val="000000"/>
                </a:solidFill>
                <a:effectLst/>
                <a:latin typeface="Times New Roman" pitchFamily="18" charset="0"/>
                <a:cs typeface="Times New Roman" pitchFamily="18" charset="0"/>
              </a:rPr>
              <a:t>thời</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gian</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hoàn</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vốn</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có</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chiết</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khấu</a:t>
            </a:r>
            <a:r>
              <a:rPr lang="en-US" sz="2800" b="1" dirty="0" smtClean="0">
                <a:solidFill>
                  <a:srgbClr val="000000"/>
                </a:solidFill>
                <a:effectLst/>
                <a:latin typeface="Times New Roman" pitchFamily="18" charset="0"/>
                <a:cs typeface="Times New Roman" pitchFamily="18" charset="0"/>
              </a:rPr>
              <a:t> </a:t>
            </a:r>
            <a:br>
              <a:rPr lang="en-US" sz="2800" b="1" dirty="0" smtClean="0">
                <a:solidFill>
                  <a:srgbClr val="000000"/>
                </a:solidFill>
                <a:effectLst/>
                <a:latin typeface="Times New Roman" pitchFamily="18" charset="0"/>
                <a:cs typeface="Times New Roman" pitchFamily="18" charset="0"/>
              </a:rPr>
            </a:br>
            <a:r>
              <a:rPr lang="en-US" sz="2800" b="1" dirty="0" smtClean="0">
                <a:solidFill>
                  <a:srgbClr val="000000"/>
                </a:solidFill>
                <a:effectLst/>
                <a:latin typeface="Times New Roman" pitchFamily="18" charset="0"/>
                <a:cs typeface="Times New Roman" pitchFamily="18" charset="0"/>
              </a:rPr>
              <a:t>(DPP - Discount payback period)</a:t>
            </a:r>
          </a:p>
        </p:txBody>
      </p:sp>
      <p:sp>
        <p:nvSpPr>
          <p:cNvPr id="154627" name="Rectangle 3"/>
          <p:cNvSpPr>
            <a:spLocks noGrp="1" noChangeArrowheads="1"/>
          </p:cNvSpPr>
          <p:nvPr>
            <p:ph type="body" idx="1"/>
          </p:nvPr>
        </p:nvSpPr>
        <p:spPr>
          <a:xfrm>
            <a:off x="76200" y="1295400"/>
            <a:ext cx="8915400" cy="4953000"/>
          </a:xfrm>
        </p:spPr>
        <p:txBody>
          <a:bodyPr/>
          <a:lstStyle/>
          <a:p>
            <a:pPr>
              <a:buNone/>
            </a:pPr>
            <a:r>
              <a:rPr lang="en-US" sz="2400" b="1" dirty="0" smtClean="0">
                <a:solidFill>
                  <a:srgbClr val="000000"/>
                </a:solidFill>
                <a:latin typeface="Times New Roman" pitchFamily="18" charset="0"/>
                <a:cs typeface="Times New Roman" pitchFamily="18" charset="0"/>
              </a:rPr>
              <a:t>	</a:t>
            </a:r>
            <a:r>
              <a:rPr lang="vi-VN" sz="2400" dirty="0" smtClean="0">
                <a:solidFill>
                  <a:srgbClr val="000000"/>
                </a:solidFill>
                <a:latin typeface="Times New Roman" pitchFamily="18" charset="0"/>
                <a:cs typeface="Times New Roman" pitchFamily="18" charset="0"/>
              </a:rPr>
              <a:t>-</a:t>
            </a:r>
            <a:r>
              <a:rPr lang="vi-VN" sz="2800"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Thời gian hoàn vốn có chiết khấu: </a:t>
            </a:r>
            <a:r>
              <a:rPr lang="vi-VN" sz="2800" dirty="0" smtClean="0">
                <a:solidFill>
                  <a:srgbClr val="000000"/>
                </a:solidFill>
                <a:effectLst/>
                <a:latin typeface="Times New Roman" pitchFamily="18" charset="0"/>
                <a:cs typeface="Times New Roman" pitchFamily="18" charset="0"/>
              </a:rPr>
              <a:t>là khoảng thời gian cần thiết để tổng giá trị hiện tại của các dòng tiền thuần đầu tư  trong tương lai của dự án đủ bù đắp số VĐT bỏ ra ban đầu.</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 Cách tiến hành tương tự, chỉ khác ở chỗ dòng thu nhập các năm đã quy đổi về giá trị hiện tại trước khi xác định thời gian hoàn VĐT</a:t>
            </a:r>
          </a:p>
          <a:p>
            <a:pPr>
              <a:buNone/>
            </a:pP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Ưu điểm: - </a:t>
            </a:r>
            <a:r>
              <a:rPr lang="vi-VN" sz="2800" dirty="0" smtClean="0">
                <a:solidFill>
                  <a:srgbClr val="000000"/>
                </a:solidFill>
                <a:effectLst/>
                <a:latin typeface="Times New Roman" pitchFamily="18" charset="0"/>
                <a:cs typeface="Times New Roman" pitchFamily="18" charset="0"/>
              </a:rPr>
              <a:t>khắc phục được 1 phần nhược điểm của p/p thời gian hoàn vốn giản đơn</a:t>
            </a:r>
          </a:p>
          <a:p>
            <a:pPr>
              <a:buNone/>
            </a:pP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Nhược điểm: </a:t>
            </a:r>
            <a:r>
              <a:rPr lang="vi-VN" sz="2800" dirty="0" smtClean="0">
                <a:solidFill>
                  <a:srgbClr val="000000"/>
                </a:solidFill>
                <a:effectLst/>
                <a:latin typeface="Times New Roman" pitchFamily="18" charset="0"/>
                <a:cs typeface="Times New Roman" pitchFamily="18" charset="0"/>
              </a:rPr>
              <a:t>vẫn tồn tại các nhược điểm khác của p/p thời gian hoàn vốn giản đơn.</a:t>
            </a:r>
            <a:endParaRPr lang="en-US" sz="2800" dirty="0" smtClean="0">
              <a:solidFill>
                <a:srgbClr val="000000"/>
              </a:solidFill>
              <a:effectLst/>
              <a:latin typeface="Times New Roman" pitchFamily="18" charset="0"/>
              <a:cs typeface="Times New Roman" pitchFamily="18" charset="0"/>
            </a:endParaRPr>
          </a:p>
        </p:txBody>
      </p:sp>
      <p:sp>
        <p:nvSpPr>
          <p:cNvPr id="7"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pic>
        <p:nvPicPr>
          <p:cNvPr id="9"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Date Placeholder 5"/>
          <p:cNvSpPr>
            <a:spLocks noGrp="1"/>
          </p:cNvSpPr>
          <p:nvPr>
            <p:ph type="dt" sz="quarter" idx="10"/>
          </p:nvPr>
        </p:nvSpPr>
        <p:spPr/>
        <p:txBody>
          <a:bodyPr/>
          <a:lstStyle/>
          <a:p>
            <a:pPr>
              <a:defRPr/>
            </a:pPr>
            <a:fld id="{DA3B4303-024D-4222-9C1C-DFA0374AB072}" type="datetime1">
              <a:rPr lang="en-US"/>
              <a:pPr>
                <a:defRPr/>
              </a:pPr>
              <a:t>7/24/2014</a:t>
            </a:fld>
            <a:endParaRPr lang="en-US"/>
          </a:p>
        </p:txBody>
      </p:sp>
      <p:sp>
        <p:nvSpPr>
          <p:cNvPr id="9" name="Slide Number Placeholder 7"/>
          <p:cNvSpPr>
            <a:spLocks noGrp="1"/>
          </p:cNvSpPr>
          <p:nvPr>
            <p:ph type="sldNum" sz="quarter" idx="12"/>
          </p:nvPr>
        </p:nvSpPr>
        <p:spPr/>
        <p:txBody>
          <a:bodyPr/>
          <a:lstStyle/>
          <a:p>
            <a:pPr>
              <a:defRPr/>
            </a:pPr>
            <a:fld id="{29D0B6B3-0170-4BF0-83AE-01410505CE69}" type="slidenum">
              <a:rPr lang="en-US"/>
              <a:pPr>
                <a:defRPr/>
              </a:pPr>
              <a:t>12</a:t>
            </a:fld>
            <a:endParaRPr lang="en-US"/>
          </a:p>
        </p:txBody>
      </p:sp>
      <p:sp>
        <p:nvSpPr>
          <p:cNvPr id="35842" name="Rectangle 2"/>
          <p:cNvSpPr>
            <a:spLocks noGrp="1" noChangeArrowheads="1"/>
          </p:cNvSpPr>
          <p:nvPr>
            <p:ph type="title"/>
          </p:nvPr>
        </p:nvSpPr>
        <p:spPr>
          <a:xfrm>
            <a:off x="838200" y="152400"/>
            <a:ext cx="8229600" cy="685800"/>
          </a:xfrm>
        </p:spPr>
        <p:txBody>
          <a:bodyPr/>
          <a:lstStyle/>
          <a:p>
            <a:pPr eaLnBrk="1" hangingPunct="1">
              <a:defRPr/>
            </a:pPr>
            <a:r>
              <a:rPr lang="vi-VN" sz="2800" b="1" dirty="0" smtClean="0">
                <a:solidFill>
                  <a:srgbClr val="000000"/>
                </a:solidFill>
                <a:effectLst/>
                <a:latin typeface="Times New Roman" pitchFamily="18" charset="0"/>
                <a:cs typeface="Times New Roman" pitchFamily="18" charset="0"/>
              </a:rPr>
              <a:t>7.1.</a:t>
            </a:r>
            <a:r>
              <a:rPr lang="en-US" sz="2800" b="1" dirty="0" smtClean="0">
                <a:solidFill>
                  <a:srgbClr val="000000"/>
                </a:solidFill>
                <a:effectLst/>
                <a:latin typeface="Times New Roman" pitchFamily="18" charset="0"/>
                <a:cs typeface="Times New Roman" pitchFamily="18" charset="0"/>
              </a:rPr>
              <a:t>2.3</a:t>
            </a:r>
            <a:r>
              <a:rPr lang="vi-VN" sz="2800" b="1" dirty="0" smtClean="0">
                <a:solidFill>
                  <a:srgbClr val="000000"/>
                </a:solidFill>
                <a:effectLst/>
                <a:latin typeface="Times New Roman" pitchFamily="18" charset="0"/>
                <a:cs typeface="Times New Roman" pitchFamily="18" charset="0"/>
              </a:rPr>
              <a:t> - Phương pháp giá trị hiện tại thuần</a:t>
            </a:r>
            <a:br>
              <a:rPr lang="vi-VN" sz="2800" b="1" dirty="0" smtClean="0">
                <a:solidFill>
                  <a:srgbClr val="000000"/>
                </a:solidFill>
                <a:effectLst/>
                <a:latin typeface="Times New Roman" pitchFamily="18" charset="0"/>
                <a:cs typeface="Times New Roman" pitchFamily="18" charset="0"/>
              </a:rPr>
            </a:br>
            <a:r>
              <a:rPr lang="vi-VN" sz="2800" b="1" dirty="0" smtClean="0">
                <a:solidFill>
                  <a:srgbClr val="000000"/>
                </a:solidFill>
                <a:effectLst/>
                <a:latin typeface="Times New Roman" pitchFamily="18" charset="0"/>
                <a:cs typeface="Times New Roman" pitchFamily="18" charset="0"/>
              </a:rPr>
              <a:t>(NPV – Net Present Value)</a:t>
            </a:r>
            <a:endParaRPr lang="en-US" sz="2800" dirty="0" smtClean="0">
              <a:solidFill>
                <a:srgbClr val="000000"/>
              </a:solidFill>
              <a:effectLst/>
              <a:latin typeface="Times New Roman" pitchFamily="18" charset="0"/>
              <a:cs typeface="Times New Roman" pitchFamily="18" charset="0"/>
            </a:endParaRPr>
          </a:p>
        </p:txBody>
      </p:sp>
      <p:sp>
        <p:nvSpPr>
          <p:cNvPr id="35843" name="Rectangle 3"/>
          <p:cNvSpPr>
            <a:spLocks noGrp="1" noChangeArrowheads="1"/>
          </p:cNvSpPr>
          <p:nvPr>
            <p:ph type="body" sz="half" idx="1"/>
          </p:nvPr>
        </p:nvSpPr>
        <p:spPr>
          <a:xfrm>
            <a:off x="0" y="1219200"/>
            <a:ext cx="9144000" cy="5486400"/>
          </a:xfrm>
        </p:spPr>
        <p:txBody>
          <a:bodyPr/>
          <a:lstStyle/>
          <a:p>
            <a:pPr>
              <a:buNone/>
            </a:pPr>
            <a:r>
              <a:rPr lang="en-US" sz="2400" b="1" dirty="0" smtClean="0">
                <a:solidFill>
                  <a:srgbClr val="000000"/>
                </a:solidFill>
                <a:effectLst/>
                <a:latin typeface="Times New Roman" pitchFamily="18" charset="0"/>
                <a:cs typeface="Times New Roman" pitchFamily="18" charset="0"/>
              </a:rPr>
              <a:t>	</a:t>
            </a:r>
            <a:r>
              <a:rPr lang="vi-VN" sz="2400" b="1" dirty="0" smtClean="0">
                <a:solidFill>
                  <a:srgbClr val="000000"/>
                </a:solidFill>
                <a:effectLst/>
                <a:latin typeface="Times New Roman" pitchFamily="18" charset="0"/>
                <a:cs typeface="Times New Roman" pitchFamily="18" charset="0"/>
              </a:rPr>
              <a:t>Nội dung: </a:t>
            </a:r>
            <a:r>
              <a:rPr lang="vi-VN" sz="2400" dirty="0" smtClean="0">
                <a:solidFill>
                  <a:srgbClr val="000000"/>
                </a:solidFill>
                <a:effectLst/>
                <a:latin typeface="Times New Roman" pitchFamily="18" charset="0"/>
                <a:cs typeface="Times New Roman" pitchFamily="18" charset="0"/>
              </a:rPr>
              <a:t>Đánh giá lựa chọn DA chủ yếu dựa vào GTHT thuần của DAĐT. GTHT thuần của DAĐT là số chênh lệch giữa GTHT các dũng tiền thuần của DADT với số VĐT bỏ ra ban đầu</a:t>
            </a:r>
          </a:p>
          <a:p>
            <a:endParaRPr lang="en-US" sz="2400" dirty="0" smtClean="0">
              <a:solidFill>
                <a:srgbClr val="000000"/>
              </a:solidFill>
              <a:effectLst/>
              <a:latin typeface="Times New Roman" pitchFamily="18" charset="0"/>
              <a:cs typeface="Times New Roman" pitchFamily="18" charset="0"/>
            </a:endParaRPr>
          </a:p>
          <a:p>
            <a:pPr>
              <a:buNone/>
            </a:pPr>
            <a:r>
              <a:rPr lang="en-US" sz="2400" dirty="0" smtClean="0">
                <a:solidFill>
                  <a:srgbClr val="000000"/>
                </a:solidFill>
                <a:effectLst/>
                <a:latin typeface="Times New Roman" pitchFamily="18" charset="0"/>
                <a:cs typeface="Times New Roman" pitchFamily="18" charset="0"/>
              </a:rPr>
              <a:t>                                          </a:t>
            </a:r>
            <a:endParaRPr lang="en-US" sz="2400" b="1" dirty="0" smtClean="0">
              <a:solidFill>
                <a:srgbClr val="000000"/>
              </a:solidFill>
              <a:effectLst/>
              <a:latin typeface="Times New Roman" pitchFamily="18" charset="0"/>
              <a:cs typeface="Times New Roman" pitchFamily="18" charset="0"/>
            </a:endParaRPr>
          </a:p>
          <a:p>
            <a:pPr>
              <a:buNone/>
            </a:pP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 Trong đó:</a:t>
            </a:r>
          </a:p>
          <a:p>
            <a:pPr>
              <a:buNone/>
            </a:pP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NPV: GTHT thuần của dự </a:t>
            </a:r>
            <a:r>
              <a:rPr lang="en-US" sz="2400" dirty="0" smtClean="0">
                <a:solidFill>
                  <a:srgbClr val="000000"/>
                </a:solidFill>
                <a:effectLst/>
                <a:latin typeface="Times New Roman" pitchFamily="18" charset="0"/>
                <a:cs typeface="Times New Roman" pitchFamily="18" charset="0"/>
              </a:rPr>
              <a:t>á</a:t>
            </a:r>
            <a:r>
              <a:rPr lang="vi-VN" sz="2400" dirty="0" smtClean="0">
                <a:solidFill>
                  <a:srgbClr val="000000"/>
                </a:solidFill>
                <a:effectLst/>
                <a:latin typeface="Times New Roman" pitchFamily="18" charset="0"/>
                <a:cs typeface="Times New Roman" pitchFamily="18" charset="0"/>
              </a:rPr>
              <a:t>n đầu tư </a:t>
            </a:r>
          </a:p>
          <a:p>
            <a:pPr>
              <a:buNone/>
            </a:pP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CF</a:t>
            </a:r>
            <a:r>
              <a:rPr lang="vi-VN" sz="2400" baseline="-25000" dirty="0" smtClean="0">
                <a:solidFill>
                  <a:srgbClr val="000000"/>
                </a:solidFill>
                <a:effectLst/>
                <a:latin typeface="Times New Roman" pitchFamily="18" charset="0"/>
                <a:cs typeface="Times New Roman" pitchFamily="18" charset="0"/>
              </a:rPr>
              <a:t>t </a:t>
            </a:r>
            <a:r>
              <a:rPr lang="vi-VN" sz="2400" dirty="0" smtClean="0">
                <a:solidFill>
                  <a:srgbClr val="000000"/>
                </a:solidFill>
                <a:effectLst/>
                <a:latin typeface="Times New Roman" pitchFamily="18" charset="0"/>
                <a:cs typeface="Times New Roman" pitchFamily="18" charset="0"/>
              </a:rPr>
              <a:t>:  Dũng tiền thuần </a:t>
            </a:r>
            <a:r>
              <a:rPr lang="en-US" sz="2400" dirty="0" err="1" smtClean="0">
                <a:solidFill>
                  <a:srgbClr val="000000"/>
                </a:solidFill>
                <a:effectLst/>
                <a:latin typeface="Times New Roman" pitchFamily="18" charset="0"/>
                <a:cs typeface="Times New Roman" pitchFamily="18" charset="0"/>
              </a:rPr>
              <a:t>của</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dự</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án</a:t>
            </a: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đầu tư ở năm thứ t</a:t>
            </a:r>
          </a:p>
          <a:p>
            <a:pPr>
              <a:buNone/>
            </a:pP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CF</a:t>
            </a:r>
            <a:r>
              <a:rPr lang="vi-VN" sz="2400" baseline="-25000" dirty="0" smtClean="0">
                <a:solidFill>
                  <a:srgbClr val="000000"/>
                </a:solidFill>
                <a:effectLst/>
                <a:latin typeface="Times New Roman" pitchFamily="18" charset="0"/>
                <a:cs typeface="Times New Roman" pitchFamily="18" charset="0"/>
              </a:rPr>
              <a:t>0 </a:t>
            </a:r>
            <a:r>
              <a:rPr lang="vi-VN" sz="2400" dirty="0" smtClean="0">
                <a:solidFill>
                  <a:srgbClr val="000000"/>
                </a:solidFill>
                <a:effectLst/>
                <a:latin typeface="Times New Roman" pitchFamily="18" charset="0"/>
                <a:cs typeface="Times New Roman" pitchFamily="18" charset="0"/>
              </a:rPr>
              <a:t>: VĐT </a:t>
            </a:r>
            <a:r>
              <a:rPr lang="en-US" sz="2400" dirty="0" smtClean="0">
                <a:solidFill>
                  <a:srgbClr val="000000"/>
                </a:solidFill>
                <a:effectLst/>
                <a:latin typeface="Times New Roman" pitchFamily="18" charset="0"/>
                <a:cs typeface="Times New Roman" pitchFamily="18" charset="0"/>
              </a:rPr>
              <a:t>ban </a:t>
            </a:r>
            <a:r>
              <a:rPr lang="en-US" sz="2400" dirty="0" err="1" smtClean="0">
                <a:solidFill>
                  <a:srgbClr val="000000"/>
                </a:solidFill>
                <a:effectLst/>
                <a:latin typeface="Times New Roman" pitchFamily="18" charset="0"/>
                <a:cs typeface="Times New Roman" pitchFamily="18" charset="0"/>
              </a:rPr>
              <a:t>đầu</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của</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dự</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án</a:t>
            </a:r>
            <a:endParaRPr lang="vi-VN" sz="2400" dirty="0" smtClean="0">
              <a:solidFill>
                <a:srgbClr val="000000"/>
              </a:solidFill>
              <a:effectLst/>
              <a:latin typeface="Times New Roman" pitchFamily="18" charset="0"/>
              <a:cs typeface="Times New Roman" pitchFamily="18" charset="0"/>
            </a:endParaRPr>
          </a:p>
          <a:p>
            <a:pPr>
              <a:buNone/>
            </a:pP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n :  V</a:t>
            </a:r>
            <a:r>
              <a:rPr lang="en-US" sz="2400" dirty="0" err="1" smtClean="0">
                <a:solidFill>
                  <a:srgbClr val="000000"/>
                </a:solidFill>
                <a:effectLst/>
                <a:latin typeface="Times New Roman" pitchFamily="18" charset="0"/>
                <a:cs typeface="Times New Roman" pitchFamily="18" charset="0"/>
              </a:rPr>
              <a:t>òng</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đời</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của</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dự</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án</a:t>
            </a:r>
            <a:r>
              <a:rPr lang="vi-VN" sz="2400" dirty="0" smtClean="0">
                <a:solidFill>
                  <a:srgbClr val="000000"/>
                </a:solidFill>
                <a:effectLst/>
                <a:latin typeface="Times New Roman" pitchFamily="18" charset="0"/>
                <a:cs typeface="Times New Roman" pitchFamily="18" charset="0"/>
              </a:rPr>
              <a:t> </a:t>
            </a:r>
          </a:p>
          <a:p>
            <a:pPr>
              <a:buNone/>
            </a:pP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r : Tỷ lệ CK (thường t</a:t>
            </a:r>
            <a:r>
              <a:rPr lang="en-US" sz="2400" dirty="0" err="1" smtClean="0">
                <a:solidFill>
                  <a:srgbClr val="000000"/>
                </a:solidFill>
                <a:effectLst/>
                <a:latin typeface="Times New Roman" pitchFamily="18" charset="0"/>
                <a:cs typeface="Times New Roman" pitchFamily="18" charset="0"/>
              </a:rPr>
              <a:t>í</a:t>
            </a:r>
            <a:r>
              <a:rPr lang="vi-VN" sz="2400" dirty="0" smtClean="0">
                <a:solidFill>
                  <a:srgbClr val="000000"/>
                </a:solidFill>
                <a:effectLst/>
                <a:latin typeface="Times New Roman" pitchFamily="18" charset="0"/>
                <a:cs typeface="Times New Roman" pitchFamily="18" charset="0"/>
              </a:rPr>
              <a:t>nh theo chi ph</a:t>
            </a:r>
            <a:r>
              <a:rPr lang="en-US" sz="2400" dirty="0" smtClean="0">
                <a:solidFill>
                  <a:srgbClr val="000000"/>
                </a:solidFill>
                <a:effectLst/>
                <a:latin typeface="Times New Roman" pitchFamily="18" charset="0"/>
                <a:cs typeface="Times New Roman" pitchFamily="18" charset="0"/>
              </a:rPr>
              <a:t>í</a:t>
            </a:r>
            <a:r>
              <a:rPr lang="vi-VN" sz="2400" dirty="0" smtClean="0">
                <a:solidFill>
                  <a:srgbClr val="000000"/>
                </a:solidFill>
                <a:effectLst/>
                <a:latin typeface="Times New Roman" pitchFamily="18" charset="0"/>
                <a:cs typeface="Times New Roman" pitchFamily="18" charset="0"/>
              </a:rPr>
              <a:t> SDV của dự </a:t>
            </a:r>
            <a:r>
              <a:rPr lang="en-US" sz="2400" dirty="0" smtClean="0">
                <a:solidFill>
                  <a:srgbClr val="000000"/>
                </a:solidFill>
                <a:effectLst/>
                <a:latin typeface="Times New Roman" pitchFamily="18" charset="0"/>
                <a:cs typeface="Times New Roman" pitchFamily="18" charset="0"/>
              </a:rPr>
              <a:t>á</a:t>
            </a:r>
            <a:r>
              <a:rPr lang="vi-VN" sz="2400" dirty="0" smtClean="0">
                <a:solidFill>
                  <a:srgbClr val="000000"/>
                </a:solidFill>
                <a:effectLst/>
                <a:latin typeface="Times New Roman" pitchFamily="18" charset="0"/>
                <a:cs typeface="Times New Roman" pitchFamily="18" charset="0"/>
              </a:rPr>
              <a:t>n hoặc TSSL mà nhà đầu tư đòi hỏi).</a:t>
            </a:r>
          </a:p>
          <a:p>
            <a:pPr>
              <a:buNone/>
            </a:pPr>
            <a:r>
              <a:rPr lang="en-US" sz="2400" dirty="0" smtClean="0">
                <a:solidFill>
                  <a:srgbClr val="000000"/>
                </a:solidFill>
                <a:effectLst/>
                <a:latin typeface="Times New Roman" pitchFamily="18" charset="0"/>
                <a:cs typeface="Times New Roman" pitchFamily="18" charset="0"/>
              </a:rPr>
              <a:t>	</a:t>
            </a:r>
            <a:r>
              <a:rPr lang="en-US" sz="2400" u="sng" dirty="0" smtClean="0">
                <a:solidFill>
                  <a:srgbClr val="000000"/>
                </a:solidFill>
                <a:effectLst/>
                <a:latin typeface="Times New Roman" pitchFamily="18" charset="0"/>
                <a:cs typeface="Times New Roman" pitchFamily="18" charset="0"/>
              </a:rPr>
              <a:t>(</a:t>
            </a:r>
            <a:r>
              <a:rPr lang="en-US" sz="2400" u="sng" dirty="0" err="1" smtClean="0">
                <a:solidFill>
                  <a:srgbClr val="000000"/>
                </a:solidFill>
                <a:effectLst/>
                <a:latin typeface="Times New Roman" pitchFamily="18" charset="0"/>
                <a:cs typeface="Times New Roman" pitchFamily="18" charset="0"/>
              </a:rPr>
              <a:t>chú</a:t>
            </a:r>
            <a:r>
              <a:rPr lang="en-US" sz="2400" u="sng" dirty="0" smtClean="0">
                <a:solidFill>
                  <a:srgbClr val="000000"/>
                </a:solidFill>
                <a:effectLst/>
                <a:latin typeface="Times New Roman" pitchFamily="18" charset="0"/>
                <a:cs typeface="Times New Roman" pitchFamily="18" charset="0"/>
              </a:rPr>
              <a:t> ý: NPV </a:t>
            </a:r>
            <a:r>
              <a:rPr lang="en-US" sz="2400" u="sng" dirty="0" err="1" smtClean="0">
                <a:solidFill>
                  <a:srgbClr val="000000"/>
                </a:solidFill>
                <a:effectLst/>
                <a:latin typeface="Times New Roman" pitchFamily="18" charset="0"/>
                <a:cs typeface="Times New Roman" pitchFamily="18" charset="0"/>
              </a:rPr>
              <a:t>có</a:t>
            </a:r>
            <a:r>
              <a:rPr lang="en-US" sz="2400" u="sng" dirty="0" smtClean="0">
                <a:solidFill>
                  <a:srgbClr val="000000"/>
                </a:solidFill>
                <a:effectLst/>
                <a:latin typeface="Times New Roman" pitchFamily="18" charset="0"/>
                <a:cs typeface="Times New Roman" pitchFamily="18" charset="0"/>
              </a:rPr>
              <a:t> </a:t>
            </a:r>
            <a:r>
              <a:rPr lang="en-US" sz="2400" u="sng" dirty="0" err="1" smtClean="0">
                <a:solidFill>
                  <a:srgbClr val="000000"/>
                </a:solidFill>
                <a:effectLst/>
                <a:latin typeface="Times New Roman" pitchFamily="18" charset="0"/>
                <a:cs typeface="Times New Roman" pitchFamily="18" charset="0"/>
              </a:rPr>
              <a:t>thể</a:t>
            </a:r>
            <a:r>
              <a:rPr lang="en-US" sz="2400" u="sng" dirty="0" smtClean="0">
                <a:solidFill>
                  <a:srgbClr val="000000"/>
                </a:solidFill>
                <a:effectLst/>
                <a:latin typeface="Times New Roman" pitchFamily="18" charset="0"/>
                <a:cs typeface="Times New Roman" pitchFamily="18" charset="0"/>
              </a:rPr>
              <a:t> </a:t>
            </a:r>
            <a:r>
              <a:rPr lang="en-US" sz="2400" u="sng" dirty="0" err="1" smtClean="0">
                <a:solidFill>
                  <a:srgbClr val="000000"/>
                </a:solidFill>
                <a:effectLst/>
                <a:latin typeface="Times New Roman" pitchFamily="18" charset="0"/>
                <a:cs typeface="Times New Roman" pitchFamily="18" charset="0"/>
              </a:rPr>
              <a:t>tính</a:t>
            </a:r>
            <a:r>
              <a:rPr lang="en-US" sz="2400" u="sng" dirty="0" smtClean="0">
                <a:solidFill>
                  <a:srgbClr val="000000"/>
                </a:solidFill>
                <a:effectLst/>
                <a:latin typeface="Times New Roman" pitchFamily="18" charset="0"/>
                <a:cs typeface="Times New Roman" pitchFamily="18" charset="0"/>
              </a:rPr>
              <a:t> </a:t>
            </a:r>
            <a:r>
              <a:rPr lang="en-US" sz="2400" u="sng" dirty="0" err="1" smtClean="0">
                <a:solidFill>
                  <a:srgbClr val="000000"/>
                </a:solidFill>
                <a:effectLst/>
                <a:latin typeface="Times New Roman" pitchFamily="18" charset="0"/>
                <a:cs typeface="Times New Roman" pitchFamily="18" charset="0"/>
              </a:rPr>
              <a:t>theo</a:t>
            </a:r>
            <a:r>
              <a:rPr lang="en-US" sz="2400" u="sng" dirty="0" smtClean="0">
                <a:solidFill>
                  <a:srgbClr val="000000"/>
                </a:solidFill>
                <a:effectLst/>
                <a:latin typeface="Times New Roman" pitchFamily="18" charset="0"/>
                <a:cs typeface="Times New Roman" pitchFamily="18" charset="0"/>
              </a:rPr>
              <a:t> </a:t>
            </a:r>
            <a:r>
              <a:rPr lang="en-US" sz="2400" u="sng" dirty="0" err="1" smtClean="0">
                <a:solidFill>
                  <a:srgbClr val="000000"/>
                </a:solidFill>
                <a:effectLst/>
                <a:latin typeface="Times New Roman" pitchFamily="18" charset="0"/>
                <a:cs typeface="Times New Roman" pitchFamily="18" charset="0"/>
              </a:rPr>
              <a:t>công</a:t>
            </a:r>
            <a:r>
              <a:rPr lang="en-US" sz="2400" u="sng" dirty="0" smtClean="0">
                <a:solidFill>
                  <a:srgbClr val="000000"/>
                </a:solidFill>
                <a:effectLst/>
                <a:latin typeface="Times New Roman" pitchFamily="18" charset="0"/>
                <a:cs typeface="Times New Roman" pitchFamily="18" charset="0"/>
              </a:rPr>
              <a:t> </a:t>
            </a:r>
            <a:r>
              <a:rPr lang="en-US" sz="2400" u="sng" dirty="0" err="1" smtClean="0">
                <a:solidFill>
                  <a:srgbClr val="000000"/>
                </a:solidFill>
                <a:effectLst/>
                <a:latin typeface="Times New Roman" pitchFamily="18" charset="0"/>
                <a:cs typeface="Times New Roman" pitchFamily="18" charset="0"/>
              </a:rPr>
              <a:t>thức</a:t>
            </a:r>
            <a:r>
              <a:rPr lang="en-US" sz="2400" u="sng" dirty="0" smtClean="0">
                <a:solidFill>
                  <a:srgbClr val="000000"/>
                </a:solidFill>
                <a:effectLst/>
                <a:latin typeface="Times New Roman" pitchFamily="18" charset="0"/>
                <a:cs typeface="Times New Roman" pitchFamily="18" charset="0"/>
              </a:rPr>
              <a:t> </a:t>
            </a:r>
            <a:r>
              <a:rPr lang="en-US" sz="2400" u="sng" dirty="0" err="1" smtClean="0">
                <a:solidFill>
                  <a:srgbClr val="000000"/>
                </a:solidFill>
                <a:effectLst/>
                <a:latin typeface="Times New Roman" pitchFamily="18" charset="0"/>
                <a:cs typeface="Times New Roman" pitchFamily="18" charset="0"/>
              </a:rPr>
              <a:t>khác</a:t>
            </a:r>
            <a:r>
              <a:rPr lang="en-US" sz="2400" u="sng" dirty="0" smtClean="0">
                <a:solidFill>
                  <a:srgbClr val="000000"/>
                </a:solidFill>
                <a:effectLst/>
                <a:latin typeface="Times New Roman" pitchFamily="18" charset="0"/>
                <a:cs typeface="Times New Roman" pitchFamily="18" charset="0"/>
              </a:rPr>
              <a:t> </a:t>
            </a:r>
            <a:r>
              <a:rPr lang="en-US" sz="2400" u="sng" dirty="0" err="1" smtClean="0">
                <a:solidFill>
                  <a:srgbClr val="000000"/>
                </a:solidFill>
                <a:effectLst/>
                <a:latin typeface="Times New Roman" pitchFamily="18" charset="0"/>
                <a:cs typeface="Times New Roman" pitchFamily="18" charset="0"/>
              </a:rPr>
              <a:t>cho</a:t>
            </a:r>
            <a:r>
              <a:rPr lang="en-US" sz="2400" u="sng" dirty="0" smtClean="0">
                <a:solidFill>
                  <a:srgbClr val="000000"/>
                </a:solidFill>
                <a:effectLst/>
                <a:latin typeface="Times New Roman" pitchFamily="18" charset="0"/>
                <a:cs typeface="Times New Roman" pitchFamily="18" charset="0"/>
              </a:rPr>
              <a:t> </a:t>
            </a:r>
            <a:r>
              <a:rPr lang="en-US" sz="2400" u="sng" dirty="0" err="1" smtClean="0">
                <a:solidFill>
                  <a:srgbClr val="000000"/>
                </a:solidFill>
                <a:effectLst/>
                <a:latin typeface="Times New Roman" pitchFamily="18" charset="0"/>
                <a:cs typeface="Times New Roman" pitchFamily="18" charset="0"/>
              </a:rPr>
              <a:t>cùng</a:t>
            </a:r>
            <a:r>
              <a:rPr lang="en-US" sz="2400" u="sng" dirty="0" smtClean="0">
                <a:solidFill>
                  <a:srgbClr val="000000"/>
                </a:solidFill>
                <a:effectLst/>
                <a:latin typeface="Times New Roman" pitchFamily="18" charset="0"/>
                <a:cs typeface="Times New Roman" pitchFamily="18" charset="0"/>
              </a:rPr>
              <a:t> </a:t>
            </a:r>
            <a:r>
              <a:rPr lang="en-US" sz="2400" u="sng" dirty="0" err="1" smtClean="0">
                <a:solidFill>
                  <a:srgbClr val="000000"/>
                </a:solidFill>
                <a:effectLst/>
                <a:latin typeface="Times New Roman" pitchFamily="18" charset="0"/>
                <a:cs typeface="Times New Roman" pitchFamily="18" charset="0"/>
              </a:rPr>
              <a:t>kết</a:t>
            </a:r>
            <a:r>
              <a:rPr lang="en-US" sz="2400" u="sng" dirty="0" smtClean="0">
                <a:solidFill>
                  <a:srgbClr val="000000"/>
                </a:solidFill>
                <a:effectLst/>
                <a:latin typeface="Times New Roman" pitchFamily="18" charset="0"/>
                <a:cs typeface="Times New Roman" pitchFamily="18" charset="0"/>
              </a:rPr>
              <a:t> </a:t>
            </a:r>
            <a:r>
              <a:rPr lang="en-US" sz="2400" u="sng" dirty="0" err="1" smtClean="0">
                <a:solidFill>
                  <a:srgbClr val="000000"/>
                </a:solidFill>
                <a:effectLst/>
                <a:latin typeface="Times New Roman" pitchFamily="18" charset="0"/>
                <a:cs typeface="Times New Roman" pitchFamily="18" charset="0"/>
              </a:rPr>
              <a:t>quả</a:t>
            </a:r>
            <a:r>
              <a:rPr lang="en-US" sz="2400" u="sng" dirty="0" smtClean="0">
                <a:solidFill>
                  <a:srgbClr val="000000"/>
                </a:solidFill>
                <a:effectLst/>
                <a:latin typeface="Times New Roman" pitchFamily="18" charset="0"/>
                <a:cs typeface="Times New Roman" pitchFamily="18" charset="0"/>
              </a:rPr>
              <a:t>).</a:t>
            </a:r>
            <a:endParaRPr lang="en-US" sz="2400" dirty="0" smtClean="0">
              <a:solidFill>
                <a:srgbClr val="000000"/>
              </a:solidFill>
              <a:effectLst/>
              <a:latin typeface="Times New Roman" pitchFamily="18" charset="0"/>
              <a:cs typeface="Times New Roman" pitchFamily="18" charset="0"/>
            </a:endParaRPr>
          </a:p>
        </p:txBody>
      </p:sp>
      <p:sp>
        <p:nvSpPr>
          <p:cNvPr id="35844" name="Rectangle 4"/>
          <p:cNvSpPr>
            <a:spLocks noChangeArrowheads="1"/>
          </p:cNvSpPr>
          <p:nvPr/>
        </p:nvSpPr>
        <p:spPr bwMode="auto">
          <a:xfrm>
            <a:off x="0" y="0"/>
            <a:ext cx="9144000" cy="0"/>
          </a:xfrm>
          <a:prstGeom prst="rect">
            <a:avLst/>
          </a:prstGeom>
          <a:noFill/>
          <a:ln w="9525" algn="ctr">
            <a:noFill/>
            <a:miter lim="800000"/>
            <a:headEnd/>
            <a:tailEnd/>
          </a:ln>
          <a:effectLst/>
        </p:spPr>
        <p:txBody>
          <a:bodyPr wrap="none" anchor="ctr">
            <a:spAutoFit/>
          </a:bodyPr>
          <a:lstStyle/>
          <a:p>
            <a:pPr eaLnBrk="0" hangingPunct="0">
              <a:defRPr/>
            </a:pPr>
            <a:endParaRPr lang="en-US">
              <a:effectLst>
                <a:outerShdw blurRad="38100" dist="38100" dir="2700000" algn="tl">
                  <a:srgbClr val="000000">
                    <a:alpha val="43137"/>
                  </a:srgbClr>
                </a:outerShdw>
              </a:effectLst>
              <a:cs typeface="+mn-cs"/>
            </a:endParaRPr>
          </a:p>
        </p:txBody>
      </p:sp>
      <p:graphicFrame>
        <p:nvGraphicFramePr>
          <p:cNvPr id="1026" name="Object 5"/>
          <p:cNvGraphicFramePr>
            <a:graphicFrameLocks noChangeAspect="1"/>
          </p:cNvGraphicFramePr>
          <p:nvPr/>
        </p:nvGraphicFramePr>
        <p:xfrm>
          <a:off x="2133600" y="2362200"/>
          <a:ext cx="3276600" cy="990600"/>
        </p:xfrm>
        <a:graphic>
          <a:graphicData uri="http://schemas.openxmlformats.org/presentationml/2006/ole">
            <p:oleObj spid="_x0000_s1026" name="Equation" r:id="rId3" imgW="1523880" imgH="431640" progId="Equation.3">
              <p:embed/>
            </p:oleObj>
          </a:graphicData>
        </a:graphic>
      </p:graphicFrame>
      <p:pic>
        <p:nvPicPr>
          <p:cNvPr id="11" name="Picture 4" descr="C:\Users\Duc\Desktop\logo hvtc 1.jpg"/>
          <p:cNvPicPr>
            <a:picLocks noChangeAspect="1" noChangeArrowheads="1"/>
          </p:cNvPicPr>
          <p:nvPr/>
        </p:nvPicPr>
        <p:blipFill>
          <a:blip r:embed="rId4"/>
          <a:srcRect/>
          <a:stretch>
            <a:fillRect/>
          </a:stretch>
        </p:blipFill>
        <p:spPr bwMode="auto">
          <a:xfrm>
            <a:off x="0" y="0"/>
            <a:ext cx="990600" cy="914400"/>
          </a:xfrm>
          <a:prstGeom prst="rect">
            <a:avLst/>
          </a:prstGeom>
          <a:noFill/>
          <a:ln w="9525">
            <a:noFill/>
            <a:miter lim="800000"/>
            <a:headEnd/>
            <a:tailEnd/>
          </a:ln>
        </p:spPr>
      </p:pic>
      <p:sp>
        <p:nvSpPr>
          <p:cNvPr id="12"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91D2FC29-A21F-43F6-9E19-E391B50E2654}" type="datetime1">
              <a:rPr lang="en-US"/>
              <a:pPr>
                <a:defRPr/>
              </a:pPr>
              <a:t>7/24/2014</a:t>
            </a:fld>
            <a:endParaRPr lang="en-US"/>
          </a:p>
        </p:txBody>
      </p:sp>
      <p:sp>
        <p:nvSpPr>
          <p:cNvPr id="7" name="Slide Number Placeholder 5"/>
          <p:cNvSpPr>
            <a:spLocks noGrp="1"/>
          </p:cNvSpPr>
          <p:nvPr>
            <p:ph type="sldNum" sz="quarter" idx="12"/>
          </p:nvPr>
        </p:nvSpPr>
        <p:spPr/>
        <p:txBody>
          <a:bodyPr/>
          <a:lstStyle/>
          <a:p>
            <a:pPr>
              <a:defRPr/>
            </a:pPr>
            <a:fld id="{D150CF9C-BDB0-4F7D-88E2-3F293F8B2A2E}" type="slidenum">
              <a:rPr lang="en-US"/>
              <a:pPr>
                <a:defRPr/>
              </a:pPr>
              <a:t>13</a:t>
            </a:fld>
            <a:endParaRPr lang="en-US"/>
          </a:p>
        </p:txBody>
      </p:sp>
      <p:sp>
        <p:nvSpPr>
          <p:cNvPr id="69637" name="Rectangle 3"/>
          <p:cNvSpPr>
            <a:spLocks noGrp="1" noChangeArrowheads="1"/>
          </p:cNvSpPr>
          <p:nvPr>
            <p:ph type="body" idx="1"/>
          </p:nvPr>
        </p:nvSpPr>
        <p:spPr>
          <a:xfrm>
            <a:off x="228600" y="1219200"/>
            <a:ext cx="8915400" cy="5715000"/>
          </a:xfrm>
        </p:spPr>
        <p:txBody>
          <a:bodyPr/>
          <a:lstStyle/>
          <a:p>
            <a:pPr>
              <a:buNone/>
            </a:pPr>
            <a:r>
              <a:rPr lang="en-US" sz="2800" b="1" dirty="0" smtClean="0">
                <a:solidFill>
                  <a:srgbClr val="000000"/>
                </a:solidFill>
                <a:latin typeface="Times New Roman" pitchFamily="18" charset="0"/>
                <a:cs typeface="Times New Roman" pitchFamily="18" charset="0"/>
              </a:rPr>
              <a:t>	*</a:t>
            </a:r>
            <a:r>
              <a:rPr lang="en-US" sz="2600" b="1" dirty="0" err="1" smtClean="0">
                <a:solidFill>
                  <a:srgbClr val="000000"/>
                </a:solidFill>
                <a:effectLst/>
                <a:latin typeface="Times New Roman" pitchFamily="18" charset="0"/>
                <a:cs typeface="Times New Roman" pitchFamily="18" charset="0"/>
              </a:rPr>
              <a:t>Trình</a:t>
            </a:r>
            <a:r>
              <a:rPr lang="en-US" sz="2600" b="1" dirty="0" smtClean="0">
                <a:solidFill>
                  <a:srgbClr val="000000"/>
                </a:solidFill>
                <a:effectLst/>
                <a:latin typeface="Times New Roman" pitchFamily="18" charset="0"/>
                <a:cs typeface="Times New Roman" pitchFamily="18" charset="0"/>
              </a:rPr>
              <a:t> </a:t>
            </a:r>
            <a:r>
              <a:rPr lang="en-US" sz="2600" b="1" dirty="0" err="1" smtClean="0">
                <a:solidFill>
                  <a:srgbClr val="000000"/>
                </a:solidFill>
                <a:effectLst/>
                <a:latin typeface="Times New Roman" pitchFamily="18" charset="0"/>
                <a:cs typeface="Times New Roman" pitchFamily="18" charset="0"/>
              </a:rPr>
              <a:t>tự</a:t>
            </a:r>
            <a:r>
              <a:rPr lang="en-US" sz="2600" b="1" dirty="0" smtClean="0">
                <a:solidFill>
                  <a:srgbClr val="000000"/>
                </a:solidFill>
                <a:effectLst/>
                <a:latin typeface="Times New Roman" pitchFamily="18" charset="0"/>
                <a:cs typeface="Times New Roman" pitchFamily="18" charset="0"/>
              </a:rPr>
              <a:t>:</a:t>
            </a:r>
          </a:p>
          <a:p>
            <a:pPr>
              <a:buNone/>
            </a:pPr>
            <a:r>
              <a:rPr lang="en-US" sz="2600" dirty="0" smtClean="0">
                <a:solidFill>
                  <a:srgbClr val="000000"/>
                </a:solidFill>
                <a:effectLst/>
                <a:latin typeface="Times New Roman" pitchFamily="18" charset="0"/>
                <a:cs typeface="Times New Roman" pitchFamily="18" charset="0"/>
              </a:rPr>
              <a:t>	</a:t>
            </a:r>
            <a:r>
              <a:rPr lang="vi-VN" sz="2600" dirty="0" smtClean="0">
                <a:solidFill>
                  <a:srgbClr val="000000"/>
                </a:solidFill>
                <a:effectLst/>
                <a:latin typeface="Times New Roman" pitchFamily="18" charset="0"/>
                <a:cs typeface="Times New Roman" pitchFamily="18" charset="0"/>
              </a:rPr>
              <a:t>  1- Xác định giá trị hiện tại thuần (NPV) của từng dự án đầu tư</a:t>
            </a:r>
          </a:p>
          <a:p>
            <a:pPr>
              <a:buNone/>
            </a:pPr>
            <a:r>
              <a:rPr lang="en-US" sz="2600" dirty="0" smtClean="0">
                <a:solidFill>
                  <a:srgbClr val="000000"/>
                </a:solidFill>
                <a:effectLst/>
                <a:latin typeface="Times New Roman" pitchFamily="18" charset="0"/>
                <a:cs typeface="Times New Roman" pitchFamily="18" charset="0"/>
              </a:rPr>
              <a:t>	  2- </a:t>
            </a:r>
            <a:r>
              <a:rPr lang="en-US" sz="2600" dirty="0" err="1" smtClean="0">
                <a:solidFill>
                  <a:srgbClr val="000000"/>
                </a:solidFill>
                <a:effectLst/>
                <a:latin typeface="Times New Roman" pitchFamily="18" charset="0"/>
                <a:cs typeface="Times New Roman" pitchFamily="18" charset="0"/>
              </a:rPr>
              <a:t>Đánh</a:t>
            </a:r>
            <a:r>
              <a:rPr lang="en-US" sz="2600" dirty="0" smtClean="0">
                <a:solidFill>
                  <a:srgbClr val="000000"/>
                </a:solidFill>
                <a:effectLst/>
                <a:latin typeface="Times New Roman" pitchFamily="18" charset="0"/>
                <a:cs typeface="Times New Roman" pitchFamily="18" charset="0"/>
              </a:rPr>
              <a:t> </a:t>
            </a:r>
            <a:r>
              <a:rPr lang="en-US" sz="2600" dirty="0" err="1" smtClean="0">
                <a:solidFill>
                  <a:srgbClr val="000000"/>
                </a:solidFill>
                <a:effectLst/>
                <a:latin typeface="Times New Roman" pitchFamily="18" charset="0"/>
                <a:cs typeface="Times New Roman" pitchFamily="18" charset="0"/>
              </a:rPr>
              <a:t>giá</a:t>
            </a:r>
            <a:r>
              <a:rPr lang="en-US" sz="2600" dirty="0" smtClean="0">
                <a:solidFill>
                  <a:srgbClr val="000000"/>
                </a:solidFill>
                <a:effectLst/>
                <a:latin typeface="Times New Roman" pitchFamily="18" charset="0"/>
                <a:cs typeface="Times New Roman" pitchFamily="18" charset="0"/>
              </a:rPr>
              <a:t> </a:t>
            </a:r>
            <a:r>
              <a:rPr lang="en-US" sz="2600" dirty="0" err="1" smtClean="0">
                <a:solidFill>
                  <a:srgbClr val="000000"/>
                </a:solidFill>
                <a:effectLst/>
                <a:latin typeface="Times New Roman" pitchFamily="18" charset="0"/>
                <a:cs typeface="Times New Roman" pitchFamily="18" charset="0"/>
              </a:rPr>
              <a:t>lựa</a:t>
            </a:r>
            <a:r>
              <a:rPr lang="en-US" sz="2600" dirty="0" smtClean="0">
                <a:solidFill>
                  <a:srgbClr val="000000"/>
                </a:solidFill>
                <a:effectLst/>
                <a:latin typeface="Times New Roman" pitchFamily="18" charset="0"/>
                <a:cs typeface="Times New Roman" pitchFamily="18" charset="0"/>
              </a:rPr>
              <a:t> </a:t>
            </a:r>
            <a:r>
              <a:rPr lang="en-US" sz="2600" dirty="0" err="1" smtClean="0">
                <a:solidFill>
                  <a:srgbClr val="000000"/>
                </a:solidFill>
                <a:effectLst/>
                <a:latin typeface="Times New Roman" pitchFamily="18" charset="0"/>
                <a:cs typeface="Times New Roman" pitchFamily="18" charset="0"/>
              </a:rPr>
              <a:t>chọn</a:t>
            </a:r>
            <a:r>
              <a:rPr lang="en-US" sz="2600" dirty="0" smtClean="0">
                <a:solidFill>
                  <a:srgbClr val="000000"/>
                </a:solidFill>
                <a:effectLst/>
                <a:latin typeface="Times New Roman" pitchFamily="18" charset="0"/>
                <a:cs typeface="Times New Roman" pitchFamily="18" charset="0"/>
              </a:rPr>
              <a:t> DAĐT: </a:t>
            </a:r>
          </a:p>
          <a:p>
            <a:pPr>
              <a:buNone/>
            </a:pPr>
            <a:r>
              <a:rPr lang="en-US" sz="2600" dirty="0" smtClean="0">
                <a:solidFill>
                  <a:srgbClr val="000000"/>
                </a:solidFill>
                <a:effectLst/>
                <a:latin typeface="Times New Roman" pitchFamily="18" charset="0"/>
                <a:cs typeface="Times New Roman" pitchFamily="18" charset="0"/>
              </a:rPr>
              <a:t>	   + NPV&lt; 0 </a:t>
            </a:r>
            <a:r>
              <a:rPr lang="en-US" sz="2600" dirty="0" smtClean="0">
                <a:solidFill>
                  <a:srgbClr val="000000"/>
                </a:solidFill>
                <a:effectLst/>
                <a:latin typeface="Times New Roman" pitchFamily="18" charset="0"/>
                <a:cs typeface="Times New Roman" pitchFamily="18" charset="0"/>
                <a:sym typeface="Wingdings"/>
              </a:rPr>
              <a:t> </a:t>
            </a:r>
            <a:r>
              <a:rPr lang="en-US" sz="2600" dirty="0" err="1" smtClean="0">
                <a:solidFill>
                  <a:srgbClr val="000000"/>
                </a:solidFill>
                <a:effectLst/>
                <a:latin typeface="Times New Roman" pitchFamily="18" charset="0"/>
                <a:cs typeface="Times New Roman" pitchFamily="18" charset="0"/>
                <a:sym typeface="Wingdings"/>
              </a:rPr>
              <a:t>Dự</a:t>
            </a:r>
            <a:r>
              <a:rPr lang="en-US" sz="2600" dirty="0" smtClean="0">
                <a:solidFill>
                  <a:srgbClr val="000000"/>
                </a:solidFill>
                <a:effectLst/>
                <a:latin typeface="Times New Roman" pitchFamily="18" charset="0"/>
                <a:cs typeface="Times New Roman" pitchFamily="18" charset="0"/>
                <a:sym typeface="Wingdings"/>
              </a:rPr>
              <a:t> </a:t>
            </a:r>
            <a:r>
              <a:rPr lang="en-US" sz="2600" dirty="0" err="1" smtClean="0">
                <a:solidFill>
                  <a:srgbClr val="000000"/>
                </a:solidFill>
                <a:effectLst/>
                <a:latin typeface="Times New Roman" pitchFamily="18" charset="0"/>
                <a:cs typeface="Times New Roman" pitchFamily="18" charset="0"/>
                <a:sym typeface="Wingdings"/>
              </a:rPr>
              <a:t>án</a:t>
            </a:r>
            <a:r>
              <a:rPr lang="en-US" sz="2600" dirty="0" smtClean="0">
                <a:solidFill>
                  <a:srgbClr val="000000"/>
                </a:solidFill>
                <a:effectLst/>
                <a:latin typeface="Times New Roman" pitchFamily="18" charset="0"/>
                <a:cs typeface="Times New Roman" pitchFamily="18" charset="0"/>
                <a:sym typeface="Wingdings"/>
              </a:rPr>
              <a:t> </a:t>
            </a:r>
            <a:r>
              <a:rPr lang="en-US" sz="2600" dirty="0" err="1" smtClean="0">
                <a:solidFill>
                  <a:srgbClr val="000000"/>
                </a:solidFill>
                <a:effectLst/>
                <a:latin typeface="Times New Roman" pitchFamily="18" charset="0"/>
                <a:cs typeface="Times New Roman" pitchFamily="18" charset="0"/>
                <a:sym typeface="Wingdings"/>
              </a:rPr>
              <a:t>bị</a:t>
            </a:r>
            <a:r>
              <a:rPr lang="en-US" sz="2600" dirty="0" smtClean="0">
                <a:solidFill>
                  <a:srgbClr val="000000"/>
                </a:solidFill>
                <a:effectLst/>
                <a:latin typeface="Times New Roman" pitchFamily="18" charset="0"/>
                <a:cs typeface="Times New Roman" pitchFamily="18" charset="0"/>
                <a:sym typeface="Wingdings"/>
              </a:rPr>
              <a:t> </a:t>
            </a:r>
            <a:r>
              <a:rPr lang="en-US" sz="2600" dirty="0" err="1" smtClean="0">
                <a:solidFill>
                  <a:srgbClr val="000000"/>
                </a:solidFill>
                <a:effectLst/>
                <a:latin typeface="Times New Roman" pitchFamily="18" charset="0"/>
                <a:cs typeface="Times New Roman" pitchFamily="18" charset="0"/>
                <a:sym typeface="Wingdings"/>
              </a:rPr>
              <a:t>loại</a:t>
            </a:r>
            <a:r>
              <a:rPr lang="en-US" sz="2600" dirty="0" smtClean="0">
                <a:solidFill>
                  <a:srgbClr val="000000"/>
                </a:solidFill>
                <a:effectLst/>
                <a:latin typeface="Times New Roman" pitchFamily="18" charset="0"/>
                <a:cs typeface="Times New Roman" pitchFamily="18" charset="0"/>
                <a:sym typeface="Wingdings"/>
              </a:rPr>
              <a:t> </a:t>
            </a:r>
            <a:r>
              <a:rPr lang="en-US" sz="2600" dirty="0" err="1" smtClean="0">
                <a:solidFill>
                  <a:srgbClr val="000000"/>
                </a:solidFill>
                <a:effectLst/>
                <a:latin typeface="Times New Roman" pitchFamily="18" charset="0"/>
                <a:cs typeface="Times New Roman" pitchFamily="18" charset="0"/>
                <a:sym typeface="Wingdings"/>
              </a:rPr>
              <a:t>bỏ</a:t>
            </a:r>
            <a:endParaRPr lang="en-US" sz="2600" dirty="0" smtClean="0">
              <a:solidFill>
                <a:srgbClr val="000000"/>
              </a:solidFill>
              <a:effectLst/>
              <a:latin typeface="Times New Roman" pitchFamily="18" charset="0"/>
              <a:cs typeface="Times New Roman" pitchFamily="18" charset="0"/>
              <a:sym typeface="Wingdings"/>
            </a:endParaRPr>
          </a:p>
          <a:p>
            <a:pPr>
              <a:buNone/>
            </a:pPr>
            <a:r>
              <a:rPr lang="en-US" sz="2600" dirty="0" smtClean="0">
                <a:solidFill>
                  <a:srgbClr val="000000"/>
                </a:solidFill>
                <a:effectLst/>
                <a:latin typeface="Times New Roman" pitchFamily="18" charset="0"/>
                <a:cs typeface="Times New Roman" pitchFamily="18" charset="0"/>
              </a:rPr>
              <a:t>	</a:t>
            </a:r>
            <a:r>
              <a:rPr lang="vi-VN" sz="2600" dirty="0" smtClean="0">
                <a:solidFill>
                  <a:srgbClr val="000000"/>
                </a:solidFill>
                <a:effectLst/>
                <a:latin typeface="Times New Roman" pitchFamily="18" charset="0"/>
                <a:cs typeface="Times New Roman" pitchFamily="18" charset="0"/>
              </a:rPr>
              <a:t>   + NPV= 0 tùy thuộc vào điều kiện của DN và sự cần thiết của DA có thể quyết định loại bỏ hay chấp thuận DA</a:t>
            </a:r>
          </a:p>
          <a:p>
            <a:pPr>
              <a:buNone/>
            </a:pPr>
            <a:r>
              <a:rPr lang="en-US" sz="2600" dirty="0" smtClean="0">
                <a:solidFill>
                  <a:srgbClr val="000000"/>
                </a:solidFill>
                <a:effectLst/>
                <a:latin typeface="Times New Roman" pitchFamily="18" charset="0"/>
                <a:cs typeface="Times New Roman" pitchFamily="18" charset="0"/>
              </a:rPr>
              <a:t>	   + NPV&gt; 0 </a:t>
            </a:r>
          </a:p>
          <a:p>
            <a:pPr>
              <a:buNone/>
            </a:pPr>
            <a:r>
              <a:rPr lang="en-US" sz="2600" dirty="0" smtClean="0">
                <a:solidFill>
                  <a:srgbClr val="000000"/>
                </a:solidFill>
                <a:effectLst/>
                <a:latin typeface="Times New Roman" pitchFamily="18" charset="0"/>
                <a:cs typeface="Times New Roman" pitchFamily="18" charset="0"/>
              </a:rPr>
              <a:t>	</a:t>
            </a:r>
            <a:r>
              <a:rPr lang="vi-VN" sz="2600" dirty="0" smtClean="0">
                <a:solidFill>
                  <a:srgbClr val="000000"/>
                </a:solidFill>
                <a:effectLst/>
                <a:latin typeface="Times New Roman" pitchFamily="18" charset="0"/>
                <a:cs typeface="Times New Roman" pitchFamily="18" charset="0"/>
              </a:rPr>
              <a:t>      . Với các DAĐT độc lập thì đều có thể chấp thuận</a:t>
            </a:r>
          </a:p>
          <a:p>
            <a:pPr>
              <a:buNone/>
            </a:pPr>
            <a:r>
              <a:rPr lang="en-US" sz="2600" dirty="0" smtClean="0">
                <a:solidFill>
                  <a:srgbClr val="000000"/>
                </a:solidFill>
                <a:effectLst/>
                <a:latin typeface="Times New Roman" pitchFamily="18" charset="0"/>
                <a:cs typeface="Times New Roman" pitchFamily="18" charset="0"/>
              </a:rPr>
              <a:t>	</a:t>
            </a:r>
            <a:r>
              <a:rPr lang="vi-VN" sz="2600" dirty="0" smtClean="0">
                <a:solidFill>
                  <a:srgbClr val="000000"/>
                </a:solidFill>
                <a:effectLst/>
                <a:latin typeface="Times New Roman" pitchFamily="18" charset="0"/>
                <a:cs typeface="Times New Roman" pitchFamily="18" charset="0"/>
              </a:rPr>
              <a:t>      . Với các DA xung khắc và tuổi thọ của các DA bằng nhau, nếu DN không bị giới hạn về khả năng huy động vốn thì DA có NPV cao hơn sẽ là DA được chọn</a:t>
            </a:r>
          </a:p>
          <a:p>
            <a:pPr>
              <a:buNone/>
            </a:pPr>
            <a:r>
              <a:rPr lang="vi-VN" sz="2600" b="1" dirty="0" smtClean="0">
                <a:solidFill>
                  <a:srgbClr val="000000"/>
                </a:solidFill>
                <a:effectLst/>
                <a:latin typeface="Times New Roman" pitchFamily="18" charset="0"/>
                <a:cs typeface="Times New Roman" pitchFamily="18" charset="0"/>
              </a:rPr>
              <a:t>*  Ưu điểm, hạn chế của phương pháp.</a:t>
            </a:r>
            <a:endParaRPr lang="en-US" sz="2600" b="1" dirty="0" smtClean="0">
              <a:solidFill>
                <a:srgbClr val="000000"/>
              </a:solidFill>
              <a:effectLst/>
              <a:latin typeface="Times New Roman" pitchFamily="18" charset="0"/>
              <a:cs typeface="Times New Roman" pitchFamily="18" charset="0"/>
            </a:endParaRPr>
          </a:p>
        </p:txBody>
      </p:sp>
      <p:pic>
        <p:nvPicPr>
          <p:cNvPr id="10"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12"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
        <p:nvSpPr>
          <p:cNvPr id="14" name="Rectangle 2"/>
          <p:cNvSpPr>
            <a:spLocks noGrp="1" noChangeArrowheads="1"/>
          </p:cNvSpPr>
          <p:nvPr>
            <p:ph type="title"/>
          </p:nvPr>
        </p:nvSpPr>
        <p:spPr>
          <a:xfrm>
            <a:off x="838200" y="152400"/>
            <a:ext cx="8229600" cy="685800"/>
          </a:xfrm>
        </p:spPr>
        <p:txBody>
          <a:bodyPr/>
          <a:lstStyle/>
          <a:p>
            <a:pPr eaLnBrk="1" hangingPunct="1">
              <a:defRPr/>
            </a:pPr>
            <a:r>
              <a:rPr lang="vi-VN" sz="2800" b="1" dirty="0" smtClean="0">
                <a:solidFill>
                  <a:srgbClr val="000000"/>
                </a:solidFill>
                <a:effectLst/>
                <a:latin typeface="Times New Roman" pitchFamily="18" charset="0"/>
                <a:cs typeface="Times New Roman" pitchFamily="18" charset="0"/>
              </a:rPr>
              <a:t>7.1.</a:t>
            </a:r>
            <a:r>
              <a:rPr lang="en-US" sz="2800" b="1" dirty="0" smtClean="0">
                <a:solidFill>
                  <a:srgbClr val="000000"/>
                </a:solidFill>
                <a:effectLst/>
                <a:latin typeface="Times New Roman" pitchFamily="18" charset="0"/>
                <a:cs typeface="Times New Roman" pitchFamily="18" charset="0"/>
              </a:rPr>
              <a:t>2.3</a:t>
            </a:r>
            <a:r>
              <a:rPr lang="vi-VN" sz="2800" b="1" dirty="0" smtClean="0">
                <a:solidFill>
                  <a:srgbClr val="000000"/>
                </a:solidFill>
                <a:effectLst/>
                <a:latin typeface="Times New Roman" pitchFamily="18" charset="0"/>
                <a:cs typeface="Times New Roman" pitchFamily="18" charset="0"/>
              </a:rPr>
              <a:t> - Phương pháp giá trị hiện tại thuần</a:t>
            </a:r>
            <a:br>
              <a:rPr lang="vi-VN" sz="2800" b="1" dirty="0" smtClean="0">
                <a:solidFill>
                  <a:srgbClr val="000000"/>
                </a:solidFill>
                <a:effectLst/>
                <a:latin typeface="Times New Roman" pitchFamily="18" charset="0"/>
                <a:cs typeface="Times New Roman" pitchFamily="18" charset="0"/>
              </a:rPr>
            </a:br>
            <a:r>
              <a:rPr lang="vi-VN" sz="2800" b="1" dirty="0" smtClean="0">
                <a:solidFill>
                  <a:srgbClr val="000000"/>
                </a:solidFill>
                <a:effectLst/>
                <a:latin typeface="Times New Roman" pitchFamily="18" charset="0"/>
                <a:cs typeface="Times New Roman" pitchFamily="18" charset="0"/>
              </a:rPr>
              <a:t>(NPV – Net Present Value)</a:t>
            </a:r>
            <a:endParaRPr lang="en-US" sz="2800" dirty="0" smtClean="0">
              <a:solidFill>
                <a:srgbClr val="000000"/>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Date Placeholder 5"/>
          <p:cNvSpPr>
            <a:spLocks noGrp="1"/>
          </p:cNvSpPr>
          <p:nvPr>
            <p:ph type="dt" sz="quarter" idx="10"/>
          </p:nvPr>
        </p:nvSpPr>
        <p:spPr/>
        <p:txBody>
          <a:bodyPr/>
          <a:lstStyle/>
          <a:p>
            <a:pPr>
              <a:defRPr/>
            </a:pPr>
            <a:fld id="{7DA33556-BDCA-42CD-8043-45D22C327F3A}" type="datetime1">
              <a:rPr lang="en-US"/>
              <a:pPr>
                <a:defRPr/>
              </a:pPr>
              <a:t>7/24/2014</a:t>
            </a:fld>
            <a:endParaRPr lang="en-US"/>
          </a:p>
        </p:txBody>
      </p:sp>
      <p:sp>
        <p:nvSpPr>
          <p:cNvPr id="19" name="Slide Number Placeholder 7"/>
          <p:cNvSpPr>
            <a:spLocks noGrp="1"/>
          </p:cNvSpPr>
          <p:nvPr>
            <p:ph type="sldNum" sz="quarter" idx="12"/>
          </p:nvPr>
        </p:nvSpPr>
        <p:spPr/>
        <p:txBody>
          <a:bodyPr/>
          <a:lstStyle/>
          <a:p>
            <a:pPr>
              <a:defRPr/>
            </a:pPr>
            <a:fld id="{B7171A0B-4649-40B2-9D49-D325CC1314E7}" type="slidenum">
              <a:rPr lang="en-US"/>
              <a:pPr>
                <a:defRPr/>
              </a:pPr>
              <a:t>14</a:t>
            </a:fld>
            <a:endParaRPr lang="en-US"/>
          </a:p>
        </p:txBody>
      </p:sp>
      <p:sp>
        <p:nvSpPr>
          <p:cNvPr id="37890" name="Rectangle 2"/>
          <p:cNvSpPr>
            <a:spLocks noGrp="1" noChangeArrowheads="1"/>
          </p:cNvSpPr>
          <p:nvPr>
            <p:ph type="title"/>
          </p:nvPr>
        </p:nvSpPr>
        <p:spPr>
          <a:xfrm>
            <a:off x="1066800" y="152400"/>
            <a:ext cx="7848600" cy="712787"/>
          </a:xfrm>
        </p:spPr>
        <p:txBody>
          <a:bodyPr/>
          <a:lstStyle/>
          <a:p>
            <a:pPr eaLnBrk="1" hangingPunct="1">
              <a:lnSpc>
                <a:spcPct val="70000"/>
              </a:lnSpc>
              <a:defRPr/>
            </a:pPr>
            <a:r>
              <a:rPr lang="vi-VN" sz="2800" b="1" dirty="0" smtClean="0">
                <a:solidFill>
                  <a:srgbClr val="000000"/>
                </a:solidFill>
                <a:effectLst/>
                <a:latin typeface="Times New Roman" pitchFamily="18" charset="0"/>
                <a:cs typeface="Times New Roman" pitchFamily="18" charset="0"/>
              </a:rPr>
              <a:t>7.1.</a:t>
            </a:r>
            <a:r>
              <a:rPr lang="en-US" sz="2800" b="1" dirty="0" smtClean="0">
                <a:solidFill>
                  <a:srgbClr val="000000"/>
                </a:solidFill>
                <a:effectLst/>
                <a:latin typeface="Times New Roman" pitchFamily="18" charset="0"/>
                <a:cs typeface="Times New Roman" pitchFamily="18" charset="0"/>
              </a:rPr>
              <a:t>2.</a:t>
            </a:r>
            <a:r>
              <a:rPr lang="vi-VN" sz="2800" b="1" dirty="0" smtClean="0">
                <a:solidFill>
                  <a:srgbClr val="000000"/>
                </a:solidFill>
                <a:effectLst/>
                <a:latin typeface="Times New Roman" pitchFamily="18" charset="0"/>
                <a:cs typeface="Times New Roman" pitchFamily="18" charset="0"/>
              </a:rPr>
              <a:t>4</a:t>
            </a: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 Phương pháp tỷ suất doanh lợi nội bộ</a:t>
            </a: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(IRR - Internal rate of return).</a:t>
            </a:r>
            <a:endParaRPr lang="en-US" sz="2800" dirty="0" smtClean="0">
              <a:solidFill>
                <a:srgbClr val="000000"/>
              </a:solidFill>
              <a:effectLst/>
              <a:latin typeface="Times New Roman" pitchFamily="18" charset="0"/>
              <a:cs typeface="Times New Roman" pitchFamily="18" charset="0"/>
            </a:endParaRPr>
          </a:p>
        </p:txBody>
      </p:sp>
      <p:sp>
        <p:nvSpPr>
          <p:cNvPr id="37891" name="Rectangle 3"/>
          <p:cNvSpPr>
            <a:spLocks noGrp="1" noChangeArrowheads="1"/>
          </p:cNvSpPr>
          <p:nvPr>
            <p:ph type="body" sz="half" idx="1"/>
          </p:nvPr>
        </p:nvSpPr>
        <p:spPr>
          <a:xfrm>
            <a:off x="0" y="1219200"/>
            <a:ext cx="9144000" cy="6096000"/>
          </a:xfrm>
        </p:spPr>
        <p:txBody>
          <a:bodyPr/>
          <a:lstStyle/>
          <a:p>
            <a:pPr>
              <a:buNone/>
            </a:pPr>
            <a:r>
              <a:rPr lang="en-US" sz="2400" b="1" dirty="0" smtClean="0">
                <a:solidFill>
                  <a:srgbClr val="000000"/>
                </a:solidFill>
                <a:effectLst/>
                <a:latin typeface="Times New Roman" pitchFamily="18" charset="0"/>
                <a:cs typeface="Times New Roman" pitchFamily="18" charset="0"/>
              </a:rPr>
              <a:t>	</a:t>
            </a:r>
            <a:r>
              <a:rPr lang="vi-VN" sz="2300" b="1" dirty="0" smtClean="0">
                <a:solidFill>
                  <a:srgbClr val="000000"/>
                </a:solidFill>
                <a:effectLst/>
                <a:latin typeface="Times New Roman" pitchFamily="18" charset="0"/>
                <a:cs typeface="Times New Roman" pitchFamily="18" charset="0"/>
              </a:rPr>
              <a:t>Nội dung: </a:t>
            </a:r>
            <a:r>
              <a:rPr lang="vi-VN" sz="2300" dirty="0" smtClean="0">
                <a:solidFill>
                  <a:srgbClr val="000000"/>
                </a:solidFill>
                <a:effectLst/>
                <a:latin typeface="Times New Roman" pitchFamily="18" charset="0"/>
                <a:cs typeface="Times New Roman" pitchFamily="18" charset="0"/>
              </a:rPr>
              <a:t>đánh giá, lựa chọn DADT dựa vào TSDLNB của các DA</a:t>
            </a:r>
          </a:p>
          <a:p>
            <a:pPr algn="just">
              <a:buNone/>
            </a:pP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Tỷ suất doanh lợi nội bộ (lãi suất hoàn vốn nội bộ) là mức lãi suất</a:t>
            </a: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mà với lãi suất đó làm cho GTHT của các dòng tiền thuần trong tương lai do đầu tư mang lại bằng VĐT bỏ ra ban đầu (NPV = 0).</a:t>
            </a:r>
          </a:p>
          <a:p>
            <a:pPr>
              <a:buNone/>
            </a:pP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Hoặc</a:t>
            </a:r>
            <a:endParaRPr lang="en-US" sz="2400" dirty="0" smtClean="0">
              <a:solidFill>
                <a:srgbClr val="000000"/>
              </a:solidFill>
              <a:effectLst/>
              <a:latin typeface="Times New Roman" pitchFamily="18" charset="0"/>
              <a:cs typeface="Times New Roman" pitchFamily="18" charset="0"/>
            </a:endParaRPr>
          </a:p>
          <a:p>
            <a:pPr>
              <a:buNone/>
            </a:pPr>
            <a:endParaRPr lang="en-US" sz="2400" dirty="0" smtClean="0">
              <a:solidFill>
                <a:srgbClr val="000000"/>
              </a:solidFill>
              <a:effectLst/>
              <a:latin typeface="Times New Roman" pitchFamily="18" charset="0"/>
              <a:cs typeface="Times New Roman" pitchFamily="18" charset="0"/>
            </a:endParaRPr>
          </a:p>
          <a:p>
            <a:pPr>
              <a:buNone/>
            </a:pP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     Trong đó: IRR - Tỷ suất DLNB của DAĐT</a:t>
            </a:r>
            <a:r>
              <a:rPr lang="en-US" sz="2400" dirty="0" smtClean="0">
                <a:solidFill>
                  <a:srgbClr val="000000"/>
                </a:solidFill>
                <a:effectLst/>
                <a:latin typeface="Times New Roman" pitchFamily="18" charset="0"/>
                <a:cs typeface="Times New Roman" pitchFamily="18" charset="0"/>
              </a:rPr>
              <a:t>  </a:t>
            </a:r>
            <a:r>
              <a:rPr lang="en-US" sz="2600" dirty="0" smtClean="0">
                <a:solidFill>
                  <a:srgbClr val="000000"/>
                </a:solidFill>
                <a:effectLst/>
                <a:latin typeface="Times New Roman" pitchFamily="18" charset="0"/>
                <a:cs typeface="Times New Roman" pitchFamily="18" charset="0"/>
              </a:rPr>
              <a:t>   </a:t>
            </a:r>
          </a:p>
          <a:p>
            <a:pPr eaLnBrk="1" hangingPunct="1">
              <a:buFont typeface="Wingdings" pitchFamily="2" charset="2"/>
              <a:buNone/>
              <a:defRPr/>
            </a:pPr>
            <a:endParaRPr lang="en-US" sz="2600" dirty="0" smtClean="0">
              <a:solidFill>
                <a:srgbClr val="000000"/>
              </a:solidFill>
              <a:effectLst/>
              <a:latin typeface="Times New Roman" pitchFamily="18" charset="0"/>
              <a:cs typeface="Times New Roman" pitchFamily="18" charset="0"/>
            </a:endParaRPr>
          </a:p>
          <a:p>
            <a:pPr eaLnBrk="1" hangingPunct="1">
              <a:buFont typeface="Wingdings" pitchFamily="2" charset="2"/>
              <a:buNone/>
              <a:defRPr/>
            </a:pPr>
            <a:endParaRPr lang="en-US" sz="2600" dirty="0" smtClean="0">
              <a:solidFill>
                <a:srgbClr val="000000"/>
              </a:solidFill>
              <a:effectLst/>
              <a:latin typeface="Times New Roman" pitchFamily="18" charset="0"/>
              <a:cs typeface="Times New Roman" pitchFamily="18" charset="0"/>
            </a:endParaRPr>
          </a:p>
          <a:p>
            <a:pPr eaLnBrk="1" hangingPunct="1">
              <a:buFont typeface="Wingdings" pitchFamily="2" charset="2"/>
              <a:buNone/>
              <a:defRPr/>
            </a:pPr>
            <a:r>
              <a:rPr lang="en-US" sz="2600" dirty="0" smtClean="0">
                <a:solidFill>
                  <a:srgbClr val="000000"/>
                </a:solidFill>
                <a:effectLst/>
                <a:latin typeface="Times New Roman" pitchFamily="18" charset="0"/>
                <a:cs typeface="Times New Roman" pitchFamily="18" charset="0"/>
              </a:rPr>
              <a:t>                                    </a:t>
            </a:r>
          </a:p>
          <a:p>
            <a:pPr eaLnBrk="1" hangingPunct="1">
              <a:buFont typeface="Wingdings" pitchFamily="2" charset="2"/>
              <a:buNone/>
              <a:defRPr/>
            </a:pPr>
            <a:r>
              <a:rPr lang="en-US" sz="2600" dirty="0" smtClean="0">
                <a:solidFill>
                  <a:srgbClr val="000000"/>
                </a:solidFill>
                <a:latin typeface="Times New Roman" pitchFamily="18" charset="0"/>
                <a:cs typeface="Times New Roman" pitchFamily="18" charset="0"/>
              </a:rPr>
              <a:t>         </a:t>
            </a:r>
          </a:p>
          <a:p>
            <a:pPr eaLnBrk="1" hangingPunct="1">
              <a:buFont typeface="Wingdings" pitchFamily="2" charset="2"/>
              <a:buNone/>
              <a:defRPr/>
            </a:pPr>
            <a:endParaRPr lang="en-US" sz="2600" dirty="0" smtClean="0">
              <a:solidFill>
                <a:srgbClr val="000000"/>
              </a:solidFill>
              <a:latin typeface="Times New Roman" pitchFamily="18" charset="0"/>
              <a:cs typeface="Times New Roman" pitchFamily="18" charset="0"/>
            </a:endParaRPr>
          </a:p>
        </p:txBody>
      </p:sp>
      <p:graphicFrame>
        <p:nvGraphicFramePr>
          <p:cNvPr id="2050" name="Object 4"/>
          <p:cNvGraphicFramePr>
            <a:graphicFrameLocks noChangeAspect="1"/>
          </p:cNvGraphicFramePr>
          <p:nvPr>
            <p:ph sz="quarter" idx="3"/>
          </p:nvPr>
        </p:nvGraphicFramePr>
        <p:xfrm>
          <a:off x="914400" y="2819400"/>
          <a:ext cx="2438400" cy="901700"/>
        </p:xfrm>
        <a:graphic>
          <a:graphicData uri="http://schemas.openxmlformats.org/presentationml/2006/ole">
            <p:oleObj spid="_x0000_s2050" name="Equation" r:id="rId3" imgW="1244520" imgH="431640" progId="Equation.3">
              <p:embed/>
            </p:oleObj>
          </a:graphicData>
        </a:graphic>
      </p:graphicFrame>
      <p:graphicFrame>
        <p:nvGraphicFramePr>
          <p:cNvPr id="2051" name="Object 5"/>
          <p:cNvGraphicFramePr>
            <a:graphicFrameLocks noChangeAspect="1"/>
          </p:cNvGraphicFramePr>
          <p:nvPr/>
        </p:nvGraphicFramePr>
        <p:xfrm>
          <a:off x="4724400" y="2819400"/>
          <a:ext cx="3657600" cy="922337"/>
        </p:xfrm>
        <a:graphic>
          <a:graphicData uri="http://schemas.openxmlformats.org/presentationml/2006/ole">
            <p:oleObj spid="_x0000_s2051" name="Equation" r:id="rId4" imgW="1968480" imgH="457200" progId="Equation.3">
              <p:embed/>
            </p:oleObj>
          </a:graphicData>
        </a:graphic>
      </p:graphicFrame>
      <p:grpSp>
        <p:nvGrpSpPr>
          <p:cNvPr id="2056" name="Group 6"/>
          <p:cNvGrpSpPr>
            <a:grpSpLocks/>
          </p:cNvGrpSpPr>
          <p:nvPr/>
        </p:nvGrpSpPr>
        <p:grpSpPr bwMode="auto">
          <a:xfrm>
            <a:off x="1676400" y="4267202"/>
            <a:ext cx="5638800" cy="2286001"/>
            <a:chOff x="1071" y="2823"/>
            <a:chExt cx="3552" cy="1440"/>
          </a:xfrm>
        </p:grpSpPr>
        <p:grpSp>
          <p:nvGrpSpPr>
            <p:cNvPr id="2058" name="Group 7"/>
            <p:cNvGrpSpPr>
              <a:grpSpLocks/>
            </p:cNvGrpSpPr>
            <p:nvPr/>
          </p:nvGrpSpPr>
          <p:grpSpPr bwMode="auto">
            <a:xfrm>
              <a:off x="1210" y="2866"/>
              <a:ext cx="2068" cy="1394"/>
              <a:chOff x="1176" y="2688"/>
              <a:chExt cx="2256" cy="1440"/>
            </a:xfrm>
          </p:grpSpPr>
          <p:grpSp>
            <p:nvGrpSpPr>
              <p:cNvPr id="2062" name="Group 8"/>
              <p:cNvGrpSpPr>
                <a:grpSpLocks/>
              </p:cNvGrpSpPr>
              <p:nvPr/>
            </p:nvGrpSpPr>
            <p:grpSpPr bwMode="auto">
              <a:xfrm>
                <a:off x="1176" y="2688"/>
                <a:ext cx="2256" cy="1440"/>
                <a:chOff x="1152" y="2736"/>
                <a:chExt cx="2256" cy="1440"/>
              </a:xfrm>
            </p:grpSpPr>
            <p:sp>
              <p:nvSpPr>
                <p:cNvPr id="37897" name="Line 9"/>
                <p:cNvSpPr>
                  <a:spLocks noChangeShapeType="1"/>
                </p:cNvSpPr>
                <p:nvPr/>
              </p:nvSpPr>
              <p:spPr bwMode="auto">
                <a:xfrm flipV="1">
                  <a:off x="1152" y="2736"/>
                  <a:ext cx="0" cy="1440"/>
                </a:xfrm>
                <a:prstGeom prst="line">
                  <a:avLst/>
                </a:prstGeom>
                <a:noFill/>
                <a:ln w="28575">
                  <a:solidFill>
                    <a:srgbClr val="000000"/>
                  </a:solidFill>
                  <a:round/>
                  <a:headEnd/>
                  <a:tailEnd type="triangle" w="med" len="med"/>
                </a:ln>
                <a:effectLst/>
              </p:spPr>
              <p:txBody>
                <a:bodyPr/>
                <a:lstStyle/>
                <a:p>
                  <a:pPr eaLnBrk="0" hangingPunct="0">
                    <a:defRPr/>
                  </a:pPr>
                  <a:endParaRPr lang="en-US">
                    <a:solidFill>
                      <a:srgbClr val="000000"/>
                    </a:solidFill>
                    <a:effectLst>
                      <a:outerShdw blurRad="38100" dist="38100" dir="2700000" algn="tl">
                        <a:srgbClr val="000000">
                          <a:alpha val="43137"/>
                        </a:srgbClr>
                      </a:outerShdw>
                    </a:effectLst>
                    <a:cs typeface="+mn-cs"/>
                  </a:endParaRPr>
                </a:p>
              </p:txBody>
            </p:sp>
            <p:sp>
              <p:nvSpPr>
                <p:cNvPr id="37898" name="Line 10"/>
                <p:cNvSpPr>
                  <a:spLocks noChangeShapeType="1"/>
                </p:cNvSpPr>
                <p:nvPr/>
              </p:nvSpPr>
              <p:spPr bwMode="auto">
                <a:xfrm>
                  <a:off x="1152" y="4176"/>
                  <a:ext cx="2256" cy="0"/>
                </a:xfrm>
                <a:prstGeom prst="line">
                  <a:avLst/>
                </a:prstGeom>
                <a:noFill/>
                <a:ln w="28575">
                  <a:solidFill>
                    <a:srgbClr val="000000"/>
                  </a:solidFill>
                  <a:round/>
                  <a:headEnd/>
                  <a:tailEnd type="triangle" w="med" len="med"/>
                </a:ln>
                <a:effectLst/>
              </p:spPr>
              <p:txBody>
                <a:bodyPr/>
                <a:lstStyle/>
                <a:p>
                  <a:pPr eaLnBrk="0" hangingPunct="0">
                    <a:defRPr/>
                  </a:pPr>
                  <a:endParaRPr lang="en-US">
                    <a:solidFill>
                      <a:srgbClr val="000000"/>
                    </a:solidFill>
                    <a:effectLst>
                      <a:outerShdw blurRad="38100" dist="38100" dir="2700000" algn="tl">
                        <a:srgbClr val="000000">
                          <a:alpha val="43137"/>
                        </a:srgbClr>
                      </a:outerShdw>
                    </a:effectLst>
                    <a:cs typeface="+mn-cs"/>
                  </a:endParaRPr>
                </a:p>
              </p:txBody>
            </p:sp>
            <p:sp>
              <p:nvSpPr>
                <p:cNvPr id="37899" name="Freeform 11"/>
                <p:cNvSpPr>
                  <a:spLocks/>
                </p:cNvSpPr>
                <p:nvPr/>
              </p:nvSpPr>
              <p:spPr bwMode="auto">
                <a:xfrm>
                  <a:off x="1152" y="3168"/>
                  <a:ext cx="1296" cy="1008"/>
                </a:xfrm>
                <a:custGeom>
                  <a:avLst/>
                  <a:gdLst/>
                  <a:ahLst/>
                  <a:cxnLst>
                    <a:cxn ang="0">
                      <a:pos x="0" y="0"/>
                    </a:cxn>
                    <a:cxn ang="0">
                      <a:pos x="480" y="576"/>
                    </a:cxn>
                    <a:cxn ang="0">
                      <a:pos x="1296" y="1008"/>
                    </a:cxn>
                  </a:cxnLst>
                  <a:rect l="0" t="0" r="r" b="b"/>
                  <a:pathLst>
                    <a:path w="1296" h="1008">
                      <a:moveTo>
                        <a:pt x="0" y="0"/>
                      </a:moveTo>
                      <a:cubicBezTo>
                        <a:pt x="132" y="204"/>
                        <a:pt x="264" y="408"/>
                        <a:pt x="480" y="576"/>
                      </a:cubicBezTo>
                      <a:cubicBezTo>
                        <a:pt x="696" y="744"/>
                        <a:pt x="996" y="876"/>
                        <a:pt x="1296" y="1008"/>
                      </a:cubicBezTo>
                    </a:path>
                  </a:pathLst>
                </a:custGeom>
                <a:noFill/>
                <a:ln w="28575" cap="flat" cmpd="sng">
                  <a:solidFill>
                    <a:srgbClr val="000000"/>
                  </a:solidFill>
                  <a:prstDash val="solid"/>
                  <a:round/>
                  <a:headEnd/>
                  <a:tailEnd/>
                </a:ln>
                <a:effectLst/>
              </p:spPr>
              <p:txBody>
                <a:bodyPr/>
                <a:lstStyle/>
                <a:p>
                  <a:pPr eaLnBrk="0" hangingPunct="0">
                    <a:defRPr/>
                  </a:pPr>
                  <a:endParaRPr lang="en-US">
                    <a:solidFill>
                      <a:srgbClr val="000000"/>
                    </a:solidFill>
                    <a:effectLst>
                      <a:outerShdw blurRad="38100" dist="38100" dir="2700000" algn="tl">
                        <a:srgbClr val="000000">
                          <a:alpha val="43137"/>
                        </a:srgbClr>
                      </a:outerShdw>
                    </a:effectLst>
                    <a:cs typeface="+mn-cs"/>
                  </a:endParaRPr>
                </a:p>
              </p:txBody>
            </p:sp>
          </p:grpSp>
          <p:sp>
            <p:nvSpPr>
              <p:cNvPr id="37900" name="Line 12"/>
              <p:cNvSpPr>
                <a:spLocks noChangeShapeType="1"/>
              </p:cNvSpPr>
              <p:nvPr/>
            </p:nvSpPr>
            <p:spPr bwMode="auto">
              <a:xfrm>
                <a:off x="1176" y="3684"/>
                <a:ext cx="480" cy="0"/>
              </a:xfrm>
              <a:prstGeom prst="line">
                <a:avLst/>
              </a:prstGeom>
              <a:noFill/>
              <a:ln w="28575">
                <a:solidFill>
                  <a:srgbClr val="000000"/>
                </a:solidFill>
                <a:prstDash val="lgDash"/>
                <a:round/>
                <a:headEnd/>
                <a:tailEnd/>
              </a:ln>
              <a:effectLst/>
            </p:spPr>
            <p:txBody>
              <a:bodyPr/>
              <a:lstStyle/>
              <a:p>
                <a:pPr eaLnBrk="0" hangingPunct="0">
                  <a:defRPr/>
                </a:pPr>
                <a:endParaRPr lang="en-US">
                  <a:solidFill>
                    <a:srgbClr val="000000"/>
                  </a:solidFill>
                  <a:effectLst>
                    <a:outerShdw blurRad="38100" dist="38100" dir="2700000" algn="tl">
                      <a:srgbClr val="000000">
                        <a:alpha val="43137"/>
                      </a:srgbClr>
                    </a:outerShdw>
                  </a:effectLst>
                  <a:cs typeface="+mn-cs"/>
                </a:endParaRPr>
              </a:p>
            </p:txBody>
          </p:sp>
          <p:sp>
            <p:nvSpPr>
              <p:cNvPr id="37901" name="Line 13"/>
              <p:cNvSpPr>
                <a:spLocks noChangeShapeType="1"/>
              </p:cNvSpPr>
              <p:nvPr/>
            </p:nvSpPr>
            <p:spPr bwMode="auto">
              <a:xfrm>
                <a:off x="1656" y="3696"/>
                <a:ext cx="0" cy="432"/>
              </a:xfrm>
              <a:prstGeom prst="line">
                <a:avLst/>
              </a:prstGeom>
              <a:noFill/>
              <a:ln w="28575">
                <a:solidFill>
                  <a:srgbClr val="000000"/>
                </a:solidFill>
                <a:prstDash val="lgDash"/>
                <a:round/>
                <a:headEnd/>
                <a:tailEnd/>
              </a:ln>
              <a:effectLst/>
            </p:spPr>
            <p:txBody>
              <a:bodyPr/>
              <a:lstStyle/>
              <a:p>
                <a:pPr eaLnBrk="0" hangingPunct="0">
                  <a:defRPr/>
                </a:pPr>
                <a:endParaRPr lang="en-US">
                  <a:solidFill>
                    <a:srgbClr val="000000"/>
                  </a:solidFill>
                  <a:effectLst>
                    <a:outerShdw blurRad="38100" dist="38100" dir="2700000" algn="tl">
                      <a:srgbClr val="000000">
                        <a:alpha val="43137"/>
                      </a:srgbClr>
                    </a:outerShdw>
                  </a:effectLst>
                  <a:cs typeface="+mn-cs"/>
                </a:endParaRPr>
              </a:p>
            </p:txBody>
          </p:sp>
        </p:grpSp>
        <p:grpSp>
          <p:nvGrpSpPr>
            <p:cNvPr id="2059" name="Group 14"/>
            <p:cNvGrpSpPr>
              <a:grpSpLocks/>
            </p:cNvGrpSpPr>
            <p:nvPr/>
          </p:nvGrpSpPr>
          <p:grpSpPr bwMode="auto">
            <a:xfrm>
              <a:off x="1071" y="2823"/>
              <a:ext cx="3552" cy="1440"/>
              <a:chOff x="1035" y="2787"/>
              <a:chExt cx="3552" cy="1440"/>
            </a:xfrm>
          </p:grpSpPr>
          <p:sp>
            <p:nvSpPr>
              <p:cNvPr id="2060" name="Text Box 15"/>
              <p:cNvSpPr txBox="1">
                <a:spLocks noChangeArrowheads="1"/>
              </p:cNvSpPr>
              <p:nvPr/>
            </p:nvSpPr>
            <p:spPr bwMode="auto">
              <a:xfrm>
                <a:off x="1224" y="2787"/>
                <a:ext cx="528" cy="218"/>
              </a:xfrm>
              <a:prstGeom prst="rect">
                <a:avLst/>
              </a:prstGeom>
              <a:noFill/>
              <a:ln w="9525" cap="rnd" algn="ctr">
                <a:solidFill>
                  <a:srgbClr val="FFFF00"/>
                </a:solidFill>
                <a:prstDash val="sysDot"/>
                <a:miter lim="800000"/>
                <a:headEnd/>
                <a:tailEnd/>
              </a:ln>
            </p:spPr>
            <p:txBody>
              <a:bodyPr>
                <a:spAutoFit/>
              </a:bodyPr>
              <a:lstStyle/>
              <a:p>
                <a:pPr marL="342900" indent="-342900">
                  <a:spcBef>
                    <a:spcPct val="50000"/>
                  </a:spcBef>
                </a:pPr>
                <a:r>
                  <a:rPr lang="en-US" sz="1600" b="1" dirty="0" smtClean="0">
                    <a:solidFill>
                      <a:srgbClr val="000000"/>
                    </a:solidFill>
                    <a:latin typeface="Times New Roman" pitchFamily="18" charset="0"/>
                    <a:cs typeface="Times New Roman" pitchFamily="18" charset="0"/>
                  </a:rPr>
                  <a:t>NPV</a:t>
                </a:r>
                <a:endParaRPr lang="en-US" sz="1600" b="1" dirty="0">
                  <a:solidFill>
                    <a:srgbClr val="000000"/>
                  </a:solidFill>
                  <a:latin typeface="Times New Roman" pitchFamily="18" charset="0"/>
                  <a:cs typeface="Times New Roman" pitchFamily="18" charset="0"/>
                </a:endParaRPr>
              </a:p>
            </p:txBody>
          </p:sp>
          <p:sp>
            <p:nvSpPr>
              <p:cNvPr id="2061" name="Text Box 16"/>
              <p:cNvSpPr txBox="1">
                <a:spLocks noChangeArrowheads="1"/>
              </p:cNvSpPr>
              <p:nvPr/>
            </p:nvSpPr>
            <p:spPr bwMode="auto">
              <a:xfrm>
                <a:off x="1035" y="4009"/>
                <a:ext cx="3552" cy="218"/>
              </a:xfrm>
              <a:prstGeom prst="rect">
                <a:avLst/>
              </a:prstGeom>
              <a:noFill/>
              <a:ln w="9525" cap="rnd" algn="ctr">
                <a:solidFill>
                  <a:srgbClr val="000000"/>
                </a:solidFill>
                <a:prstDash val="sysDot"/>
                <a:miter lim="800000"/>
                <a:headEnd/>
                <a:tailEnd/>
              </a:ln>
            </p:spPr>
            <p:txBody>
              <a:bodyPr>
                <a:spAutoFit/>
              </a:bodyPr>
              <a:lstStyle/>
              <a:p>
                <a:pPr marL="342900" indent="-342900">
                  <a:spcBef>
                    <a:spcPct val="50000"/>
                  </a:spcBef>
                </a:pPr>
                <a:r>
                  <a:rPr lang="en-US" sz="1600" b="1" dirty="0">
                    <a:solidFill>
                      <a:srgbClr val="000000"/>
                    </a:solidFill>
                    <a:latin typeface=".VnArial" pitchFamily="34" charset="0"/>
                  </a:rPr>
                  <a:t>0                            </a:t>
                </a:r>
                <a:r>
                  <a:rPr lang="en-US" sz="1600" b="1" dirty="0" smtClean="0">
                    <a:solidFill>
                      <a:srgbClr val="000000"/>
                    </a:solidFill>
                    <a:latin typeface=".VnArial" pitchFamily="34" charset="0"/>
                  </a:rPr>
                  <a:t>   </a:t>
                </a:r>
                <a:r>
                  <a:rPr lang="en-US" sz="1600" b="1" dirty="0" smtClean="0">
                    <a:solidFill>
                      <a:srgbClr val="000000"/>
                    </a:solidFill>
                    <a:latin typeface="Times New Roman" pitchFamily="18" charset="0"/>
                    <a:cs typeface="Times New Roman" pitchFamily="18" charset="0"/>
                  </a:rPr>
                  <a:t>IRR</a:t>
                </a:r>
                <a:r>
                  <a:rPr lang="en-US" sz="1600" b="1" dirty="0" smtClean="0">
                    <a:solidFill>
                      <a:srgbClr val="000000"/>
                    </a:solidFill>
                    <a:latin typeface=".VnArial" pitchFamily="34" charset="0"/>
                  </a:rPr>
                  <a:t>                     </a:t>
                </a:r>
                <a:r>
                  <a:rPr lang="en-US" sz="1600" b="1" dirty="0" err="1" smtClean="0">
                    <a:solidFill>
                      <a:srgbClr val="000000"/>
                    </a:solidFill>
                    <a:latin typeface="Times New Roman" pitchFamily="18" charset="0"/>
                    <a:cs typeface="Times New Roman" pitchFamily="18" charset="0"/>
                  </a:rPr>
                  <a:t>Tỉ</a:t>
                </a:r>
                <a:r>
                  <a:rPr lang="en-US" sz="1600" b="1" dirty="0" smtClean="0">
                    <a:solidFill>
                      <a:srgbClr val="000000"/>
                    </a:solidFill>
                    <a:latin typeface="Times New Roman" pitchFamily="18" charset="0"/>
                    <a:cs typeface="Times New Roman" pitchFamily="18" charset="0"/>
                  </a:rPr>
                  <a:t> </a:t>
                </a:r>
                <a:r>
                  <a:rPr lang="en-US" sz="1600" b="1" dirty="0" err="1" smtClean="0">
                    <a:solidFill>
                      <a:srgbClr val="000000"/>
                    </a:solidFill>
                    <a:latin typeface="Times New Roman" pitchFamily="18" charset="0"/>
                    <a:cs typeface="Times New Roman" pitchFamily="18" charset="0"/>
                  </a:rPr>
                  <a:t>lệ</a:t>
                </a:r>
                <a:r>
                  <a:rPr lang="en-US" sz="1600" b="1" dirty="0" smtClean="0">
                    <a:solidFill>
                      <a:srgbClr val="000000"/>
                    </a:solidFill>
                    <a:latin typeface="Times New Roman" pitchFamily="18" charset="0"/>
                    <a:cs typeface="Times New Roman" pitchFamily="18" charset="0"/>
                  </a:rPr>
                  <a:t> </a:t>
                </a:r>
                <a:r>
                  <a:rPr lang="en-US" sz="1600" b="1" dirty="0" err="1" smtClean="0">
                    <a:solidFill>
                      <a:srgbClr val="000000"/>
                    </a:solidFill>
                    <a:latin typeface="Times New Roman" pitchFamily="18" charset="0"/>
                    <a:cs typeface="Times New Roman" pitchFamily="18" charset="0"/>
                  </a:rPr>
                  <a:t>chiết</a:t>
                </a:r>
                <a:r>
                  <a:rPr lang="en-US" sz="1600" b="1" dirty="0" smtClean="0">
                    <a:solidFill>
                      <a:srgbClr val="000000"/>
                    </a:solidFill>
                    <a:latin typeface="Times New Roman" pitchFamily="18" charset="0"/>
                    <a:cs typeface="Times New Roman" pitchFamily="18" charset="0"/>
                  </a:rPr>
                  <a:t> </a:t>
                </a:r>
                <a:r>
                  <a:rPr lang="en-US" sz="1600" b="1" dirty="0" err="1" smtClean="0">
                    <a:solidFill>
                      <a:srgbClr val="000000"/>
                    </a:solidFill>
                    <a:latin typeface="Times New Roman" pitchFamily="18" charset="0"/>
                    <a:cs typeface="Times New Roman" pitchFamily="18" charset="0"/>
                  </a:rPr>
                  <a:t>khấu</a:t>
                </a:r>
                <a:endParaRPr lang="en-US" sz="1600" b="1" dirty="0">
                  <a:solidFill>
                    <a:srgbClr val="000000"/>
                  </a:solidFill>
                  <a:latin typeface="Times New Roman" pitchFamily="18" charset="0"/>
                  <a:cs typeface="Times New Roman" pitchFamily="18" charset="0"/>
                </a:endParaRPr>
              </a:p>
            </p:txBody>
          </p:sp>
        </p:grpSp>
      </p:grpSp>
      <p:pic>
        <p:nvPicPr>
          <p:cNvPr id="23" name="Picture 4" descr="C:\Users\Duc\Desktop\logo hvtc 1.jpg"/>
          <p:cNvPicPr>
            <a:picLocks noChangeAspect="1" noChangeArrowheads="1"/>
          </p:cNvPicPr>
          <p:nvPr/>
        </p:nvPicPr>
        <p:blipFill>
          <a:blip r:embed="rId5"/>
          <a:srcRect/>
          <a:stretch>
            <a:fillRect/>
          </a:stretch>
        </p:blipFill>
        <p:spPr bwMode="auto">
          <a:xfrm>
            <a:off x="0" y="0"/>
            <a:ext cx="990600" cy="914400"/>
          </a:xfrm>
          <a:prstGeom prst="rect">
            <a:avLst/>
          </a:prstGeom>
          <a:noFill/>
          <a:ln w="9525">
            <a:noFill/>
            <a:miter lim="800000"/>
            <a:headEnd/>
            <a:tailEnd/>
          </a:ln>
        </p:spPr>
      </p:pic>
      <p:sp>
        <p:nvSpPr>
          <p:cNvPr id="24"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ate Placeholder 5"/>
          <p:cNvSpPr>
            <a:spLocks noGrp="1"/>
          </p:cNvSpPr>
          <p:nvPr>
            <p:ph type="dt" sz="quarter" idx="10"/>
          </p:nvPr>
        </p:nvSpPr>
        <p:spPr/>
        <p:txBody>
          <a:bodyPr/>
          <a:lstStyle/>
          <a:p>
            <a:pPr>
              <a:defRPr/>
            </a:pPr>
            <a:fld id="{7EC86127-B3EC-4C4C-9660-EC474C2732AC}" type="datetime1">
              <a:rPr lang="en-US"/>
              <a:pPr>
                <a:defRPr/>
              </a:pPr>
              <a:t>7/24/2014</a:t>
            </a:fld>
            <a:endParaRPr lang="en-US"/>
          </a:p>
        </p:txBody>
      </p:sp>
      <p:sp>
        <p:nvSpPr>
          <p:cNvPr id="8" name="Slide Number Placeholder 7"/>
          <p:cNvSpPr>
            <a:spLocks noGrp="1"/>
          </p:cNvSpPr>
          <p:nvPr>
            <p:ph type="sldNum" sz="quarter" idx="12"/>
          </p:nvPr>
        </p:nvSpPr>
        <p:spPr/>
        <p:txBody>
          <a:bodyPr/>
          <a:lstStyle/>
          <a:p>
            <a:pPr>
              <a:defRPr/>
            </a:pPr>
            <a:fld id="{6414E101-F142-4F9F-A51D-B06F1D4328EA}" type="slidenum">
              <a:rPr lang="en-US"/>
              <a:pPr>
                <a:defRPr/>
              </a:pPr>
              <a:t>15</a:t>
            </a:fld>
            <a:endParaRPr lang="en-US"/>
          </a:p>
        </p:txBody>
      </p:sp>
      <p:sp>
        <p:nvSpPr>
          <p:cNvPr id="38915" name="Rectangle 3"/>
          <p:cNvSpPr>
            <a:spLocks noGrp="1" noChangeArrowheads="1"/>
          </p:cNvSpPr>
          <p:nvPr>
            <p:ph type="body" sz="half" idx="1"/>
          </p:nvPr>
        </p:nvSpPr>
        <p:spPr>
          <a:xfrm>
            <a:off x="457200" y="1493837"/>
            <a:ext cx="8382000" cy="4830763"/>
          </a:xfrm>
        </p:spPr>
        <p:txBody>
          <a:bodyPr/>
          <a:lstStyle/>
          <a:p>
            <a:pPr>
              <a:buNone/>
            </a:pPr>
            <a:r>
              <a:rPr lang="en-US" sz="2400" b="1" dirty="0" smtClean="0">
                <a:solidFill>
                  <a:srgbClr val="000000"/>
                </a:solidFill>
                <a:effectLst/>
                <a:latin typeface="Times New Roman" pitchFamily="18" charset="0"/>
                <a:cs typeface="Times New Roman" pitchFamily="18" charset="0"/>
              </a:rPr>
              <a:t>	</a:t>
            </a:r>
            <a:r>
              <a:rPr lang="vi-VN" sz="2400" b="1" dirty="0" smtClean="0">
                <a:solidFill>
                  <a:srgbClr val="000000"/>
                </a:solidFill>
                <a:effectLst/>
                <a:latin typeface="Times New Roman" pitchFamily="18" charset="0"/>
                <a:cs typeface="Times New Roman" pitchFamily="18" charset="0"/>
              </a:rPr>
              <a:t>Cách xác định tỷ suất doanh lợi nội bộ (IRR)</a:t>
            </a:r>
          </a:p>
          <a:p>
            <a:pPr>
              <a:buNone/>
            </a:pP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 + Cách 1: Phương pháp thử và xử lý sai số</a:t>
            </a:r>
          </a:p>
          <a:p>
            <a:pPr>
              <a:buNone/>
            </a:pP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 + Cách 2: Phương pháp nội suy</a:t>
            </a:r>
          </a:p>
          <a:p>
            <a:pPr>
              <a:buNone/>
            </a:pPr>
            <a:r>
              <a:rPr lang="en-US" sz="2400" dirty="0" smtClean="0">
                <a:solidFill>
                  <a:srgbClr val="000000"/>
                </a:solidFill>
                <a:effectLst/>
                <a:latin typeface="Times New Roman" pitchFamily="18" charset="0"/>
                <a:cs typeface="Times New Roman" pitchFamily="18" charset="0"/>
              </a:rPr>
              <a:t>	  - </a:t>
            </a:r>
            <a:r>
              <a:rPr lang="en-US" sz="2400" dirty="0" err="1" smtClean="0">
                <a:solidFill>
                  <a:srgbClr val="000000"/>
                </a:solidFill>
                <a:effectLst/>
                <a:latin typeface="Times New Roman" pitchFamily="18" charset="0"/>
                <a:cs typeface="Times New Roman" pitchFamily="18" charset="0"/>
              </a:rPr>
              <a:t>Chọn</a:t>
            </a:r>
            <a:r>
              <a:rPr lang="en-US" sz="2400" dirty="0" smtClean="0">
                <a:solidFill>
                  <a:srgbClr val="000000"/>
                </a:solidFill>
                <a:effectLst/>
                <a:latin typeface="Times New Roman" pitchFamily="18" charset="0"/>
                <a:cs typeface="Times New Roman" pitchFamily="18" charset="0"/>
              </a:rPr>
              <a:t> 1 </a:t>
            </a:r>
            <a:r>
              <a:rPr lang="en-US" sz="2400" dirty="0" err="1" smtClean="0">
                <a:solidFill>
                  <a:srgbClr val="000000"/>
                </a:solidFill>
                <a:effectLst/>
                <a:latin typeface="Times New Roman" pitchFamily="18" charset="0"/>
                <a:cs typeface="Times New Roman" pitchFamily="18" charset="0"/>
              </a:rPr>
              <a:t>lãi</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suất</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tùy</a:t>
            </a:r>
            <a:r>
              <a:rPr lang="en-US" sz="2400" dirty="0" smtClean="0">
                <a:solidFill>
                  <a:srgbClr val="000000"/>
                </a:solidFill>
                <a:effectLst/>
                <a:latin typeface="Times New Roman" pitchFamily="18" charset="0"/>
                <a:cs typeface="Times New Roman" pitchFamily="18" charset="0"/>
              </a:rPr>
              <a:t> ý r</a:t>
            </a:r>
            <a:r>
              <a:rPr lang="en-US" sz="2400" baseline="-25000" dirty="0" smtClean="0">
                <a:solidFill>
                  <a:srgbClr val="000000"/>
                </a:solidFill>
                <a:effectLst/>
                <a:latin typeface="Times New Roman" pitchFamily="18" charset="0"/>
                <a:cs typeface="Times New Roman" pitchFamily="18" charset="0"/>
              </a:rPr>
              <a:t>1</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Tính</a:t>
            </a:r>
            <a:r>
              <a:rPr lang="en-US" sz="2400" dirty="0" smtClean="0">
                <a:solidFill>
                  <a:srgbClr val="000000"/>
                </a:solidFill>
                <a:effectLst/>
                <a:latin typeface="Times New Roman" pitchFamily="18" charset="0"/>
                <a:cs typeface="Times New Roman" pitchFamily="18" charset="0"/>
              </a:rPr>
              <a:t> NPV</a:t>
            </a:r>
            <a:r>
              <a:rPr lang="en-US" sz="2400" baseline="-25000" dirty="0" smtClean="0">
                <a:solidFill>
                  <a:srgbClr val="000000"/>
                </a:solidFill>
                <a:effectLst/>
                <a:latin typeface="Times New Roman" pitchFamily="18" charset="0"/>
                <a:cs typeface="Times New Roman" pitchFamily="18" charset="0"/>
              </a:rPr>
              <a:t>1</a:t>
            </a:r>
            <a:r>
              <a:rPr lang="en-US" sz="2400" dirty="0" smtClean="0">
                <a:solidFill>
                  <a:srgbClr val="000000"/>
                </a:solidFill>
                <a:effectLst/>
                <a:latin typeface="Times New Roman" pitchFamily="18" charset="0"/>
                <a:cs typeface="Times New Roman" pitchFamily="18" charset="0"/>
              </a:rPr>
              <a:t> </a:t>
            </a:r>
            <a:r>
              <a:rPr lang="en-US" sz="2400" dirty="0" err="1" smtClean="0">
                <a:solidFill>
                  <a:srgbClr val="000000"/>
                </a:solidFill>
                <a:effectLst/>
                <a:latin typeface="Times New Roman" pitchFamily="18" charset="0"/>
                <a:cs typeface="Times New Roman" pitchFamily="18" charset="0"/>
              </a:rPr>
              <a:t>theo</a:t>
            </a:r>
            <a:r>
              <a:rPr lang="en-US" sz="2400" dirty="0" smtClean="0">
                <a:solidFill>
                  <a:srgbClr val="000000"/>
                </a:solidFill>
                <a:effectLst/>
                <a:latin typeface="Times New Roman" pitchFamily="18" charset="0"/>
                <a:cs typeface="Times New Roman" pitchFamily="18" charset="0"/>
              </a:rPr>
              <a:t> r</a:t>
            </a:r>
            <a:r>
              <a:rPr lang="en-US" sz="2400" baseline="-25000" dirty="0" smtClean="0">
                <a:solidFill>
                  <a:srgbClr val="000000"/>
                </a:solidFill>
                <a:effectLst/>
                <a:latin typeface="Times New Roman" pitchFamily="18" charset="0"/>
                <a:cs typeface="Times New Roman" pitchFamily="18" charset="0"/>
              </a:rPr>
              <a:t>1</a:t>
            </a:r>
            <a:endParaRPr lang="en-US" sz="2400" dirty="0" smtClean="0">
              <a:solidFill>
                <a:srgbClr val="000000"/>
              </a:solidFill>
              <a:effectLst/>
              <a:latin typeface="Times New Roman" pitchFamily="18" charset="0"/>
              <a:cs typeface="Times New Roman" pitchFamily="18" charset="0"/>
            </a:endParaRPr>
          </a:p>
          <a:p>
            <a:pPr>
              <a:buNone/>
            </a:pPr>
            <a:r>
              <a:rPr lang="en-US" sz="2400"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  - Chọn 1 lãi suất tùy ý  r</a:t>
            </a:r>
            <a:r>
              <a:rPr lang="vi-VN" sz="2400" baseline="-25000" dirty="0" smtClean="0">
                <a:solidFill>
                  <a:srgbClr val="000000"/>
                </a:solidFill>
                <a:effectLst/>
                <a:latin typeface="Times New Roman" pitchFamily="18" charset="0"/>
                <a:cs typeface="Times New Roman" pitchFamily="18" charset="0"/>
              </a:rPr>
              <a:t>2</a:t>
            </a:r>
            <a:r>
              <a:rPr lang="vi-VN" sz="2400" dirty="0" smtClean="0">
                <a:solidFill>
                  <a:srgbClr val="000000"/>
                </a:solidFill>
                <a:effectLst/>
                <a:latin typeface="Times New Roman" pitchFamily="18" charset="0"/>
                <a:cs typeface="Times New Roman" pitchFamily="18" charset="0"/>
              </a:rPr>
              <a:t>, thỏa mãn điều kiện: </a:t>
            </a:r>
          </a:p>
          <a:p>
            <a:pPr>
              <a:buNone/>
            </a:pPr>
            <a:r>
              <a:rPr lang="pt-BR" sz="2400" dirty="0" smtClean="0">
                <a:solidFill>
                  <a:srgbClr val="000000"/>
                </a:solidFill>
                <a:effectLst/>
                <a:latin typeface="Times New Roman" pitchFamily="18" charset="0"/>
                <a:cs typeface="Times New Roman" pitchFamily="18" charset="0"/>
              </a:rPr>
              <a:t>	    . Nếu NPV</a:t>
            </a:r>
            <a:r>
              <a:rPr lang="pt-BR" sz="2400" baseline="-25000" dirty="0" smtClean="0">
                <a:solidFill>
                  <a:srgbClr val="000000"/>
                </a:solidFill>
                <a:effectLst/>
                <a:latin typeface="Times New Roman" pitchFamily="18" charset="0"/>
                <a:cs typeface="Times New Roman" pitchFamily="18" charset="0"/>
              </a:rPr>
              <a:t>1</a:t>
            </a:r>
            <a:r>
              <a:rPr lang="pt-BR" sz="2400" dirty="0" smtClean="0">
                <a:solidFill>
                  <a:srgbClr val="000000"/>
                </a:solidFill>
                <a:effectLst/>
                <a:latin typeface="Times New Roman" pitchFamily="18" charset="0"/>
                <a:cs typeface="Times New Roman" pitchFamily="18" charset="0"/>
              </a:rPr>
              <a:t> &gt; 0 thì chọn r</a:t>
            </a:r>
            <a:r>
              <a:rPr lang="pt-BR" sz="2400" baseline="-25000" dirty="0" smtClean="0">
                <a:solidFill>
                  <a:srgbClr val="000000"/>
                </a:solidFill>
                <a:effectLst/>
                <a:latin typeface="Times New Roman" pitchFamily="18" charset="0"/>
                <a:cs typeface="Times New Roman" pitchFamily="18" charset="0"/>
              </a:rPr>
              <a:t>2 </a:t>
            </a:r>
            <a:r>
              <a:rPr lang="pt-BR" sz="2400" dirty="0" smtClean="0">
                <a:solidFill>
                  <a:srgbClr val="000000"/>
                </a:solidFill>
                <a:effectLst/>
                <a:latin typeface="Times New Roman" pitchFamily="18" charset="0"/>
                <a:cs typeface="Times New Roman" pitchFamily="18" charset="0"/>
              </a:rPr>
              <a:t>&gt; r</a:t>
            </a:r>
            <a:r>
              <a:rPr lang="pt-BR" sz="2400" baseline="-25000" dirty="0" smtClean="0">
                <a:solidFill>
                  <a:srgbClr val="000000"/>
                </a:solidFill>
                <a:effectLst/>
                <a:latin typeface="Times New Roman" pitchFamily="18" charset="0"/>
                <a:cs typeface="Times New Roman" pitchFamily="18" charset="0"/>
              </a:rPr>
              <a:t>1</a:t>
            </a:r>
            <a:r>
              <a:rPr lang="pt-BR" sz="2400" dirty="0" smtClean="0">
                <a:solidFill>
                  <a:srgbClr val="000000"/>
                </a:solidFill>
                <a:effectLst/>
                <a:latin typeface="Times New Roman" pitchFamily="18" charset="0"/>
                <a:cs typeface="Times New Roman" pitchFamily="18" charset="0"/>
              </a:rPr>
              <a:t> sao cho NPV</a:t>
            </a:r>
            <a:r>
              <a:rPr lang="pt-BR" sz="2400" baseline="-25000" dirty="0" smtClean="0">
                <a:solidFill>
                  <a:srgbClr val="000000"/>
                </a:solidFill>
                <a:effectLst/>
                <a:latin typeface="Times New Roman" pitchFamily="18" charset="0"/>
                <a:cs typeface="Times New Roman" pitchFamily="18" charset="0"/>
              </a:rPr>
              <a:t>2 </a:t>
            </a:r>
            <a:r>
              <a:rPr lang="pt-BR" sz="2400" dirty="0" smtClean="0">
                <a:solidFill>
                  <a:srgbClr val="000000"/>
                </a:solidFill>
                <a:effectLst/>
                <a:latin typeface="Times New Roman" pitchFamily="18" charset="0"/>
                <a:cs typeface="Times New Roman" pitchFamily="18" charset="0"/>
              </a:rPr>
              <a:t>&lt;  0</a:t>
            </a:r>
          </a:p>
          <a:p>
            <a:pPr>
              <a:buNone/>
            </a:pPr>
            <a:r>
              <a:rPr lang="pt-BR" sz="2400" dirty="0" smtClean="0">
                <a:solidFill>
                  <a:srgbClr val="000000"/>
                </a:solidFill>
                <a:effectLst/>
                <a:latin typeface="Times New Roman" pitchFamily="18" charset="0"/>
                <a:cs typeface="Times New Roman" pitchFamily="18" charset="0"/>
              </a:rPr>
              <a:t>	    . Nếu NPV</a:t>
            </a:r>
            <a:r>
              <a:rPr lang="pt-BR" sz="2400" baseline="-25000" dirty="0" smtClean="0">
                <a:solidFill>
                  <a:srgbClr val="000000"/>
                </a:solidFill>
                <a:effectLst/>
                <a:latin typeface="Times New Roman" pitchFamily="18" charset="0"/>
                <a:cs typeface="Times New Roman" pitchFamily="18" charset="0"/>
              </a:rPr>
              <a:t>1</a:t>
            </a:r>
            <a:r>
              <a:rPr lang="pt-BR" sz="2400" dirty="0" smtClean="0">
                <a:solidFill>
                  <a:srgbClr val="000000"/>
                </a:solidFill>
                <a:effectLst/>
                <a:latin typeface="Times New Roman" pitchFamily="18" charset="0"/>
                <a:cs typeface="Times New Roman" pitchFamily="18" charset="0"/>
              </a:rPr>
              <a:t>&lt; 0 thì chọn r</a:t>
            </a:r>
            <a:r>
              <a:rPr lang="pt-BR" sz="2400" baseline="-25000" dirty="0" smtClean="0">
                <a:solidFill>
                  <a:srgbClr val="000000"/>
                </a:solidFill>
                <a:effectLst/>
                <a:latin typeface="Times New Roman" pitchFamily="18" charset="0"/>
                <a:cs typeface="Times New Roman" pitchFamily="18" charset="0"/>
              </a:rPr>
              <a:t>2</a:t>
            </a:r>
            <a:r>
              <a:rPr lang="pt-BR" sz="2400" dirty="0" smtClean="0">
                <a:solidFill>
                  <a:srgbClr val="000000"/>
                </a:solidFill>
                <a:effectLst/>
                <a:latin typeface="Times New Roman" pitchFamily="18" charset="0"/>
                <a:cs typeface="Times New Roman" pitchFamily="18" charset="0"/>
              </a:rPr>
              <a:t>&lt; r</a:t>
            </a:r>
            <a:r>
              <a:rPr lang="pt-BR" sz="2400" baseline="-25000" dirty="0" smtClean="0">
                <a:solidFill>
                  <a:srgbClr val="000000"/>
                </a:solidFill>
                <a:effectLst/>
                <a:latin typeface="Times New Roman" pitchFamily="18" charset="0"/>
                <a:cs typeface="Times New Roman" pitchFamily="18" charset="0"/>
              </a:rPr>
              <a:t>1</a:t>
            </a:r>
            <a:r>
              <a:rPr lang="pt-BR" sz="2400" dirty="0" smtClean="0">
                <a:solidFill>
                  <a:srgbClr val="000000"/>
                </a:solidFill>
                <a:effectLst/>
                <a:latin typeface="Times New Roman" pitchFamily="18" charset="0"/>
                <a:cs typeface="Times New Roman" pitchFamily="18" charset="0"/>
              </a:rPr>
              <a:t> sao cho NPV</a:t>
            </a:r>
            <a:r>
              <a:rPr lang="pt-BR" sz="2400" baseline="-25000" dirty="0" smtClean="0">
                <a:solidFill>
                  <a:srgbClr val="000000"/>
                </a:solidFill>
                <a:effectLst/>
                <a:latin typeface="Times New Roman" pitchFamily="18" charset="0"/>
                <a:cs typeface="Times New Roman" pitchFamily="18" charset="0"/>
              </a:rPr>
              <a:t>2 </a:t>
            </a:r>
            <a:r>
              <a:rPr lang="pt-BR" sz="2400" dirty="0" smtClean="0">
                <a:solidFill>
                  <a:srgbClr val="000000"/>
                </a:solidFill>
                <a:effectLst/>
                <a:latin typeface="Times New Roman" pitchFamily="18" charset="0"/>
                <a:cs typeface="Times New Roman" pitchFamily="18" charset="0"/>
              </a:rPr>
              <a:t>&gt; 0</a:t>
            </a:r>
          </a:p>
          <a:p>
            <a:pPr>
              <a:buNone/>
            </a:pPr>
            <a:r>
              <a:rPr lang="en-US"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err="1"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Tìm</a:t>
            </a:r>
            <a:r>
              <a:rPr lang="en-US"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IRR</a:t>
            </a:r>
            <a:r>
              <a:rPr lang="en-US" sz="2400" dirty="0" smtClean="0">
                <a:solidFill>
                  <a:srgbClr val="000000"/>
                </a:solidFill>
                <a:latin typeface="Times New Roman" pitchFamily="18" charset="0"/>
                <a:cs typeface="Times New Roman" pitchFamily="18" charset="0"/>
              </a:rPr>
              <a:t>:</a:t>
            </a:r>
          </a:p>
        </p:txBody>
      </p:sp>
      <p:graphicFrame>
        <p:nvGraphicFramePr>
          <p:cNvPr id="3074" name="Rectangle 4"/>
          <p:cNvGraphicFramePr>
            <a:graphicFrameLocks/>
          </p:cNvGraphicFramePr>
          <p:nvPr>
            <p:ph sz="quarter" idx="2"/>
          </p:nvPr>
        </p:nvGraphicFramePr>
        <p:xfrm>
          <a:off x="5027613" y="1600200"/>
          <a:ext cx="3278187" cy="2171700"/>
        </p:xfrm>
        <a:graphic>
          <a:graphicData uri="http://schemas.openxmlformats.org/presentationml/2006/ole">
            <p:oleObj spid="_x0000_s3074" name="Equation" r:id="rId3" imgW="0" imgH="0" progId="Equation.3">
              <p:embed/>
            </p:oleObj>
          </a:graphicData>
        </a:graphic>
      </p:graphicFrame>
      <p:graphicFrame>
        <p:nvGraphicFramePr>
          <p:cNvPr id="3075" name="Object 5"/>
          <p:cNvGraphicFramePr>
            <a:graphicFrameLocks noChangeAspect="1"/>
          </p:cNvGraphicFramePr>
          <p:nvPr/>
        </p:nvGraphicFramePr>
        <p:xfrm>
          <a:off x="2819400" y="4876800"/>
          <a:ext cx="4953000" cy="1258888"/>
        </p:xfrm>
        <a:graphic>
          <a:graphicData uri="http://schemas.openxmlformats.org/presentationml/2006/ole">
            <p:oleObj spid="_x0000_s3075" name="Equation" r:id="rId4" imgW="2158920" imgH="482400" progId="Equation.3">
              <p:embed/>
            </p:oleObj>
          </a:graphicData>
        </a:graphic>
      </p:graphicFrame>
      <p:sp>
        <p:nvSpPr>
          <p:cNvPr id="9"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pic>
        <p:nvPicPr>
          <p:cNvPr id="11" name="Picture 4" descr="C:\Users\Duc\Desktop\logo hvtc 1.jpg"/>
          <p:cNvPicPr>
            <a:picLocks noChangeAspect="1" noChangeArrowheads="1"/>
          </p:cNvPicPr>
          <p:nvPr/>
        </p:nvPicPr>
        <p:blipFill>
          <a:blip r:embed="rId5"/>
          <a:srcRect/>
          <a:stretch>
            <a:fillRect/>
          </a:stretch>
        </p:blipFill>
        <p:spPr bwMode="auto">
          <a:xfrm>
            <a:off x="0" y="0"/>
            <a:ext cx="990600" cy="914400"/>
          </a:xfrm>
          <a:prstGeom prst="rect">
            <a:avLst/>
          </a:prstGeom>
          <a:noFill/>
          <a:ln w="9525">
            <a:noFill/>
            <a:miter lim="800000"/>
            <a:headEnd/>
            <a:tailEnd/>
          </a:ln>
        </p:spPr>
      </p:pic>
      <p:sp>
        <p:nvSpPr>
          <p:cNvPr id="14" name="Rectangle 2"/>
          <p:cNvSpPr>
            <a:spLocks noGrp="1" noChangeArrowheads="1"/>
          </p:cNvSpPr>
          <p:nvPr>
            <p:ph type="title"/>
          </p:nvPr>
        </p:nvSpPr>
        <p:spPr>
          <a:xfrm>
            <a:off x="1066800" y="152400"/>
            <a:ext cx="7848600" cy="712787"/>
          </a:xfrm>
        </p:spPr>
        <p:txBody>
          <a:bodyPr/>
          <a:lstStyle/>
          <a:p>
            <a:pPr eaLnBrk="1" hangingPunct="1">
              <a:lnSpc>
                <a:spcPct val="70000"/>
              </a:lnSpc>
              <a:defRPr/>
            </a:pPr>
            <a:r>
              <a:rPr lang="vi-VN" sz="2800" b="1" dirty="0" smtClean="0">
                <a:solidFill>
                  <a:srgbClr val="000000"/>
                </a:solidFill>
                <a:effectLst/>
                <a:latin typeface="Times New Roman" pitchFamily="18" charset="0"/>
                <a:cs typeface="Times New Roman" pitchFamily="18" charset="0"/>
              </a:rPr>
              <a:t>7.1.</a:t>
            </a:r>
            <a:r>
              <a:rPr lang="en-US" sz="2800" b="1" dirty="0" smtClean="0">
                <a:solidFill>
                  <a:srgbClr val="000000"/>
                </a:solidFill>
                <a:effectLst/>
                <a:latin typeface="Times New Roman" pitchFamily="18" charset="0"/>
                <a:cs typeface="Times New Roman" pitchFamily="18" charset="0"/>
              </a:rPr>
              <a:t>2.</a:t>
            </a:r>
            <a:r>
              <a:rPr lang="vi-VN" sz="2800" b="1" dirty="0" smtClean="0">
                <a:solidFill>
                  <a:srgbClr val="000000"/>
                </a:solidFill>
                <a:effectLst/>
                <a:latin typeface="Times New Roman" pitchFamily="18" charset="0"/>
                <a:cs typeface="Times New Roman" pitchFamily="18" charset="0"/>
              </a:rPr>
              <a:t>4</a:t>
            </a: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 Phương pháp tỷ suất doanh lợi nội bộ</a:t>
            </a: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(IRR - Internal rate of return).</a:t>
            </a:r>
            <a:endParaRPr lang="en-US" sz="2800" dirty="0" smtClean="0">
              <a:solidFill>
                <a:srgbClr val="000000"/>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5CD23094-14EE-4C66-91FE-A6EA7C01ADAD}" type="datetime1">
              <a:rPr lang="en-US"/>
              <a:pPr>
                <a:defRPr/>
              </a:pPr>
              <a:t>7/24/2014</a:t>
            </a:fld>
            <a:endParaRPr lang="en-US"/>
          </a:p>
        </p:txBody>
      </p:sp>
      <p:sp>
        <p:nvSpPr>
          <p:cNvPr id="7" name="Slide Number Placeholder 5"/>
          <p:cNvSpPr>
            <a:spLocks noGrp="1"/>
          </p:cNvSpPr>
          <p:nvPr>
            <p:ph type="sldNum" sz="quarter" idx="12"/>
          </p:nvPr>
        </p:nvSpPr>
        <p:spPr/>
        <p:txBody>
          <a:bodyPr/>
          <a:lstStyle/>
          <a:p>
            <a:pPr>
              <a:defRPr/>
            </a:pPr>
            <a:fld id="{A4BA6E5E-4FBC-4B7D-A597-5E8AD2C5D0AB}" type="slidenum">
              <a:rPr lang="en-US"/>
              <a:pPr>
                <a:defRPr/>
              </a:pPr>
              <a:t>16</a:t>
            </a:fld>
            <a:endParaRPr lang="en-US"/>
          </a:p>
        </p:txBody>
      </p:sp>
      <p:sp>
        <p:nvSpPr>
          <p:cNvPr id="39939" name="Rectangle 3"/>
          <p:cNvSpPr>
            <a:spLocks noGrp="1" noChangeArrowheads="1"/>
          </p:cNvSpPr>
          <p:nvPr>
            <p:ph type="body" idx="1"/>
          </p:nvPr>
        </p:nvSpPr>
        <p:spPr>
          <a:xfrm>
            <a:off x="152400" y="1219200"/>
            <a:ext cx="8991600" cy="5486400"/>
          </a:xfrm>
        </p:spPr>
        <p:txBody>
          <a:bodyPr/>
          <a:lstStyle/>
          <a:p>
            <a:pPr>
              <a:buNone/>
            </a:pPr>
            <a:r>
              <a:rPr lang="en-US" b="1" dirty="0" smtClean="0">
                <a:solidFill>
                  <a:srgbClr val="000000"/>
                </a:solidFill>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Trình</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tự</a:t>
            </a:r>
            <a:r>
              <a:rPr lang="en-US" sz="2800" b="1" dirty="0" smtClean="0">
                <a:solidFill>
                  <a:srgbClr val="000000"/>
                </a:solidFill>
                <a:effectLst/>
                <a:latin typeface="Times New Roman" pitchFamily="18" charset="0"/>
                <a:cs typeface="Times New Roman" pitchFamily="18" charset="0"/>
              </a:rPr>
              <a:t>:</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1- Xác định IRR của từng DAĐT</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2- Đánh giá lựa chọn DA: Bằng cách so sánh giữa IRR với chi phí sử dụng vốn (r) để thực hiện DA.</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Có thể xảy ra 3 trường hợp:</a:t>
            </a:r>
          </a:p>
          <a:p>
            <a:pPr>
              <a:buNone/>
            </a:pPr>
            <a:r>
              <a:rPr lang="pt-BR" sz="2800" dirty="0" smtClean="0">
                <a:solidFill>
                  <a:srgbClr val="000000"/>
                </a:solidFill>
                <a:effectLst/>
                <a:latin typeface="Times New Roman" pitchFamily="18" charset="0"/>
                <a:cs typeface="Times New Roman" pitchFamily="18" charset="0"/>
              </a:rPr>
              <a:t>	  + IRR &lt; r =&gt; DA bị loại bỏ</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 IRR = r =&gt; tùy đ/k DN -&gt; lựa chọn hay loại bỏ DA</a:t>
            </a:r>
          </a:p>
          <a:p>
            <a:pPr>
              <a:buNone/>
            </a:pPr>
            <a:r>
              <a:rPr lang="en-US" sz="2800" dirty="0" smtClean="0">
                <a:solidFill>
                  <a:srgbClr val="000000"/>
                </a:solidFill>
                <a:effectLst/>
                <a:latin typeface="Times New Roman" pitchFamily="18" charset="0"/>
                <a:cs typeface="Times New Roman" pitchFamily="18" charset="0"/>
              </a:rPr>
              <a:t>	  + IRR &gt; r =&gt; </a:t>
            </a:r>
            <a:r>
              <a:rPr lang="en-US" sz="2800" dirty="0" err="1" smtClean="0">
                <a:solidFill>
                  <a:srgbClr val="000000"/>
                </a:solidFill>
                <a:effectLst/>
                <a:latin typeface="Times New Roman" pitchFamily="18" charset="0"/>
                <a:cs typeface="Times New Roman" pitchFamily="18" charset="0"/>
              </a:rPr>
              <a:t>cần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xem</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xét</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cụ</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thể</a:t>
            </a:r>
            <a:r>
              <a:rPr lang="en-US" sz="2800" dirty="0" smtClean="0">
                <a:solidFill>
                  <a:srgbClr val="000000"/>
                </a:solidFill>
                <a:effectLst/>
                <a:latin typeface="Times New Roman" pitchFamily="18" charset="0"/>
                <a:cs typeface="Times New Roman" pitchFamily="18" charset="0"/>
              </a:rPr>
              <a:t>:</a:t>
            </a:r>
          </a:p>
          <a:p>
            <a:pPr>
              <a:buNone/>
            </a:pPr>
            <a:r>
              <a:rPr lang="vi-VN" sz="2800" dirty="0" smtClean="0">
                <a:solidFill>
                  <a:srgbClr val="000000"/>
                </a:solidFill>
                <a:effectLst/>
                <a:latin typeface="Times New Roman" pitchFamily="18" charset="0"/>
                <a:cs typeface="Times New Roman" pitchFamily="18" charset="0"/>
              </a:rPr>
              <a:t>    . Với DAĐT độc lập thì có thể lựa chọn DA</a:t>
            </a:r>
          </a:p>
          <a:p>
            <a:pPr>
              <a:buNone/>
            </a:pPr>
            <a:r>
              <a:rPr lang="en-US" sz="2800" dirty="0" smtClean="0">
                <a:solidFill>
                  <a:srgbClr val="000000"/>
                </a:solidFill>
                <a:effectLst/>
                <a:latin typeface="Times New Roman" pitchFamily="18" charset="0"/>
                <a:cs typeface="Times New Roman" pitchFamily="18" charset="0"/>
              </a:rPr>
              <a:t>    . </a:t>
            </a:r>
            <a:r>
              <a:rPr lang="en-US" sz="2800" dirty="0" err="1" smtClean="0">
                <a:solidFill>
                  <a:srgbClr val="000000"/>
                </a:solidFill>
                <a:effectLst/>
                <a:latin typeface="Times New Roman" pitchFamily="18" charset="0"/>
                <a:cs typeface="Times New Roman" pitchFamily="18" charset="0"/>
              </a:rPr>
              <a:t>Với</a:t>
            </a:r>
            <a:r>
              <a:rPr lang="en-US" sz="2800" dirty="0" smtClean="0">
                <a:solidFill>
                  <a:srgbClr val="000000"/>
                </a:solidFill>
                <a:effectLst/>
                <a:latin typeface="Times New Roman" pitchFamily="18" charset="0"/>
                <a:cs typeface="Times New Roman" pitchFamily="18" charset="0"/>
              </a:rPr>
              <a:t> DA </a:t>
            </a:r>
            <a:r>
              <a:rPr lang="en-US" sz="2800" dirty="0" err="1" smtClean="0">
                <a:solidFill>
                  <a:srgbClr val="000000"/>
                </a:solidFill>
                <a:effectLst/>
                <a:latin typeface="Times New Roman" pitchFamily="18" charset="0"/>
                <a:cs typeface="Times New Roman" pitchFamily="18" charset="0"/>
              </a:rPr>
              <a:t>xung</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khắc</a:t>
            </a:r>
            <a:r>
              <a:rPr lang="en-US" sz="2800" dirty="0" smtClean="0">
                <a:solidFill>
                  <a:srgbClr val="000000"/>
                </a:solidFill>
                <a:effectLst/>
                <a:latin typeface="Times New Roman" pitchFamily="18" charset="0"/>
                <a:cs typeface="Times New Roman" pitchFamily="18" charset="0"/>
              </a:rPr>
              <a:t> </a:t>
            </a:r>
            <a:r>
              <a:rPr lang="en-US" sz="2800" dirty="0" smtClean="0">
                <a:solidFill>
                  <a:srgbClr val="000000"/>
                </a:solidFill>
                <a:effectLst/>
                <a:latin typeface="Times New Roman" pitchFamily="18" charset="0"/>
                <a:cs typeface="Times New Roman" pitchFamily="18" charset="0"/>
                <a:sym typeface="Wingdings"/>
              </a:rPr>
              <a:t></a:t>
            </a:r>
            <a:r>
              <a:rPr lang="en-US" sz="2800" dirty="0" err="1" smtClean="0">
                <a:solidFill>
                  <a:srgbClr val="000000"/>
                </a:solidFill>
                <a:effectLst/>
                <a:latin typeface="Times New Roman" pitchFamily="18" charset="0"/>
                <a:cs typeface="Times New Roman" pitchFamily="18" charset="0"/>
                <a:sym typeface="Wingdings"/>
              </a:rPr>
              <a:t>chọn</a:t>
            </a:r>
            <a:r>
              <a:rPr lang="en-US" sz="2800" dirty="0" smtClean="0">
                <a:solidFill>
                  <a:srgbClr val="000000"/>
                </a:solidFill>
                <a:effectLst/>
                <a:latin typeface="Times New Roman" pitchFamily="18" charset="0"/>
                <a:cs typeface="Times New Roman" pitchFamily="18" charset="0"/>
                <a:sym typeface="Wingdings"/>
              </a:rPr>
              <a:t> DA </a:t>
            </a:r>
            <a:r>
              <a:rPr lang="en-US" sz="2800" dirty="0" err="1" smtClean="0">
                <a:solidFill>
                  <a:srgbClr val="000000"/>
                </a:solidFill>
                <a:effectLst/>
                <a:latin typeface="Times New Roman" pitchFamily="18" charset="0"/>
                <a:cs typeface="Times New Roman" pitchFamily="18" charset="0"/>
                <a:sym typeface="Wingdings"/>
              </a:rPr>
              <a:t>có</a:t>
            </a:r>
            <a:r>
              <a:rPr lang="en-US" sz="2800" dirty="0" smtClean="0">
                <a:solidFill>
                  <a:srgbClr val="000000"/>
                </a:solidFill>
                <a:effectLst/>
                <a:latin typeface="Times New Roman" pitchFamily="18" charset="0"/>
                <a:cs typeface="Times New Roman" pitchFamily="18" charset="0"/>
                <a:sym typeface="Wingdings"/>
              </a:rPr>
              <a:t> IRR </a:t>
            </a:r>
            <a:r>
              <a:rPr lang="en-US" sz="2800" dirty="0" err="1" smtClean="0">
                <a:solidFill>
                  <a:srgbClr val="000000"/>
                </a:solidFill>
                <a:effectLst/>
                <a:latin typeface="Times New Roman" pitchFamily="18" charset="0"/>
                <a:cs typeface="Times New Roman" pitchFamily="18" charset="0"/>
                <a:sym typeface="Wingdings"/>
              </a:rPr>
              <a:t>cao</a:t>
            </a:r>
            <a:r>
              <a:rPr lang="en-US" sz="2800" dirty="0" smtClean="0">
                <a:solidFill>
                  <a:srgbClr val="000000"/>
                </a:solidFill>
                <a:effectLst/>
                <a:latin typeface="Times New Roman" pitchFamily="18" charset="0"/>
                <a:cs typeface="Times New Roman" pitchFamily="18" charset="0"/>
                <a:sym typeface="Wingdings"/>
              </a:rPr>
              <a:t> </a:t>
            </a:r>
            <a:r>
              <a:rPr lang="en-US" sz="2800" dirty="0" err="1" smtClean="0">
                <a:solidFill>
                  <a:srgbClr val="000000"/>
                </a:solidFill>
                <a:effectLst/>
                <a:latin typeface="Times New Roman" pitchFamily="18" charset="0"/>
                <a:cs typeface="Times New Roman" pitchFamily="18" charset="0"/>
                <a:sym typeface="Wingdings"/>
              </a:rPr>
              <a:t>nhất</a:t>
            </a:r>
            <a:r>
              <a:rPr lang="en-US" sz="2800" dirty="0" smtClean="0">
                <a:solidFill>
                  <a:srgbClr val="000000"/>
                </a:solidFill>
                <a:effectLst/>
                <a:latin typeface="Times New Roman" pitchFamily="18" charset="0"/>
                <a:cs typeface="Times New Roman" pitchFamily="18" charset="0"/>
                <a:sym typeface="Wingdings"/>
              </a:rPr>
              <a:t> </a:t>
            </a:r>
          </a:p>
          <a:p>
            <a:pPr>
              <a:buNone/>
            </a:pPr>
            <a:r>
              <a:rPr lang="vi-VN" sz="2800" b="1" dirty="0" smtClean="0">
                <a:solidFill>
                  <a:srgbClr val="000000"/>
                </a:solidFill>
                <a:effectLst/>
                <a:latin typeface="Times New Roman" pitchFamily="18" charset="0"/>
                <a:cs typeface="Times New Roman" pitchFamily="18" charset="0"/>
              </a:rPr>
              <a:t>    Ưu điểm, hạn chế của phương pháp</a:t>
            </a:r>
            <a:endParaRPr lang="en-US" sz="2800" dirty="0" smtClean="0">
              <a:solidFill>
                <a:srgbClr val="000000"/>
              </a:solidFill>
              <a:effectLst/>
              <a:latin typeface="Times New Roman" pitchFamily="18" charset="0"/>
              <a:cs typeface="Times New Roman" pitchFamily="18" charset="0"/>
            </a:endParaRPr>
          </a:p>
        </p:txBody>
      </p:sp>
      <p:sp>
        <p:nvSpPr>
          <p:cNvPr id="13" name="Rectangle 2"/>
          <p:cNvSpPr txBox="1">
            <a:spLocks noGrp="1" noChangeArrowheads="1"/>
          </p:cNvSpPr>
          <p:nvPr>
            <p:ph type="title"/>
          </p:nvPr>
        </p:nvSpPr>
        <p:spPr bwMode="auto">
          <a:xfrm>
            <a:off x="990600" y="152400"/>
            <a:ext cx="8229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70000"/>
              </a:lnSpc>
              <a:spcBef>
                <a:spcPct val="0"/>
              </a:spcBef>
              <a:spcAft>
                <a:spcPct val="0"/>
              </a:spcAft>
              <a:buClrTx/>
              <a:buSzTx/>
              <a:buFontTx/>
              <a:buNone/>
              <a:tabLst/>
              <a:defRPr/>
            </a:pPr>
            <a:r>
              <a:rPr kumimoji="0" lang="vi-VN" sz="3000" b="1" i="0" u="none" strike="noStrike" kern="0" cap="none" spc="0" normalizeH="0" baseline="0" noProof="0" dirty="0" smtClean="0">
                <a:ln>
                  <a:noFill/>
                </a:ln>
                <a:solidFill>
                  <a:srgbClr val="000000"/>
                </a:solidFill>
                <a:effectLst/>
                <a:uLnTx/>
                <a:uFillTx/>
                <a:latin typeface="Times New Roman" pitchFamily="18" charset="0"/>
                <a:ea typeface="+mj-ea"/>
                <a:cs typeface="Times New Roman" pitchFamily="18" charset="0"/>
              </a:rPr>
              <a:t>7.1.</a:t>
            </a:r>
            <a:r>
              <a:rPr kumimoji="0" lang="en-US" sz="3000" b="1" i="0" u="none" strike="noStrike" kern="0" cap="none" spc="0" normalizeH="0" baseline="0" noProof="0" dirty="0" smtClean="0">
                <a:ln>
                  <a:noFill/>
                </a:ln>
                <a:solidFill>
                  <a:srgbClr val="000000"/>
                </a:solidFill>
                <a:effectLst/>
                <a:uLnTx/>
                <a:uFillTx/>
                <a:latin typeface="Times New Roman" pitchFamily="18" charset="0"/>
                <a:ea typeface="+mj-ea"/>
                <a:cs typeface="Times New Roman" pitchFamily="18" charset="0"/>
              </a:rPr>
              <a:t>2.</a:t>
            </a:r>
            <a:r>
              <a:rPr kumimoji="0" lang="vi-VN" sz="3000" b="1" i="0" u="none" strike="noStrike" kern="0" cap="none" spc="0" normalizeH="0" baseline="0" noProof="0" dirty="0" smtClean="0">
                <a:ln>
                  <a:noFill/>
                </a:ln>
                <a:solidFill>
                  <a:srgbClr val="000000"/>
                </a:solidFill>
                <a:effectLst/>
                <a:uLnTx/>
                <a:uFillTx/>
                <a:latin typeface="Times New Roman" pitchFamily="18" charset="0"/>
                <a:ea typeface="+mj-ea"/>
                <a:cs typeface="Times New Roman" pitchFamily="18" charset="0"/>
              </a:rPr>
              <a:t>4</a:t>
            </a:r>
            <a:r>
              <a:rPr kumimoji="0" lang="en-US" sz="3000" b="1" i="0" u="none" strike="noStrike" kern="0" cap="none" spc="0" normalizeH="0" baseline="0" noProof="0" dirty="0" smtClean="0">
                <a:ln>
                  <a:noFill/>
                </a:ln>
                <a:solidFill>
                  <a:srgbClr val="000000"/>
                </a:solidFill>
                <a:effectLst/>
                <a:uLnTx/>
                <a:uFillTx/>
                <a:latin typeface="Times New Roman" pitchFamily="18" charset="0"/>
                <a:ea typeface="+mj-ea"/>
                <a:cs typeface="Times New Roman" pitchFamily="18" charset="0"/>
              </a:rPr>
              <a:t>. </a:t>
            </a:r>
            <a:r>
              <a:rPr kumimoji="0" lang="vi-VN" sz="3000" b="1" i="0" u="none" strike="noStrike" kern="0" cap="none" spc="0" normalizeH="0" baseline="0" noProof="0" dirty="0" smtClean="0">
                <a:ln>
                  <a:noFill/>
                </a:ln>
                <a:solidFill>
                  <a:srgbClr val="000000"/>
                </a:solidFill>
                <a:effectLst/>
                <a:uLnTx/>
                <a:uFillTx/>
                <a:latin typeface="Times New Roman" pitchFamily="18" charset="0"/>
                <a:ea typeface="+mj-ea"/>
                <a:cs typeface="Times New Roman" pitchFamily="18" charset="0"/>
              </a:rPr>
              <a:t> Phương pháp tỷ suất doanh lợi nội bộ</a:t>
            </a:r>
            <a:r>
              <a:rPr kumimoji="0" lang="en-US" sz="3000" b="1" i="0" u="none" strike="noStrike" kern="0" cap="none" spc="0" normalizeH="0" baseline="0" noProof="0" dirty="0" smtClean="0">
                <a:ln>
                  <a:noFill/>
                </a:ln>
                <a:solidFill>
                  <a:srgbClr val="000000"/>
                </a:solidFill>
                <a:effectLst/>
                <a:uLnTx/>
                <a:uFillTx/>
                <a:latin typeface="Times New Roman" pitchFamily="18" charset="0"/>
                <a:ea typeface="+mj-ea"/>
                <a:cs typeface="Times New Roman" pitchFamily="18" charset="0"/>
              </a:rPr>
              <a:t> </a:t>
            </a:r>
            <a:r>
              <a:rPr kumimoji="0" lang="vi-VN" sz="3000" b="1" i="0" u="none" strike="noStrike" kern="0" cap="none" spc="0" normalizeH="0" baseline="0" noProof="0" dirty="0" smtClean="0">
                <a:ln>
                  <a:noFill/>
                </a:ln>
                <a:solidFill>
                  <a:srgbClr val="000000"/>
                </a:solidFill>
                <a:effectLst/>
                <a:uLnTx/>
                <a:uFillTx/>
                <a:latin typeface="Times New Roman" pitchFamily="18" charset="0"/>
                <a:ea typeface="+mj-ea"/>
                <a:cs typeface="Times New Roman" pitchFamily="18" charset="0"/>
              </a:rPr>
              <a:t>(IRR - Internal rate of return).</a:t>
            </a:r>
            <a:endParaRPr kumimoji="0" lang="en-US" sz="3000" b="0" i="0" u="none" strike="noStrike" kern="0" cap="none" spc="0" normalizeH="0" baseline="0" noProof="0" dirty="0" smtClean="0">
              <a:ln>
                <a:noFill/>
              </a:ln>
              <a:solidFill>
                <a:srgbClr val="000000"/>
              </a:solidFill>
              <a:effectLst/>
              <a:uLnTx/>
              <a:uFillTx/>
              <a:latin typeface="Times New Roman" pitchFamily="18" charset="0"/>
              <a:ea typeface="+mj-ea"/>
              <a:cs typeface="Times New Roman" pitchFamily="18" charset="0"/>
            </a:endParaRPr>
          </a:p>
        </p:txBody>
      </p:sp>
      <p:pic>
        <p:nvPicPr>
          <p:cNvPr id="10"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11"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Date Placeholder 5"/>
          <p:cNvSpPr>
            <a:spLocks noGrp="1"/>
          </p:cNvSpPr>
          <p:nvPr>
            <p:ph type="dt" sz="quarter" idx="10"/>
          </p:nvPr>
        </p:nvSpPr>
        <p:spPr/>
        <p:txBody>
          <a:bodyPr/>
          <a:lstStyle/>
          <a:p>
            <a:pPr>
              <a:defRPr/>
            </a:pPr>
            <a:fld id="{23F52B1D-7B08-449D-974F-F78811AF437B}" type="datetime1">
              <a:rPr lang="en-US"/>
              <a:pPr>
                <a:defRPr/>
              </a:pPr>
              <a:t>7/24/2014</a:t>
            </a:fld>
            <a:endParaRPr lang="en-US"/>
          </a:p>
        </p:txBody>
      </p:sp>
      <p:sp>
        <p:nvSpPr>
          <p:cNvPr id="7" name="Slide Number Placeholder 7"/>
          <p:cNvSpPr>
            <a:spLocks noGrp="1"/>
          </p:cNvSpPr>
          <p:nvPr>
            <p:ph type="sldNum" sz="quarter" idx="12"/>
          </p:nvPr>
        </p:nvSpPr>
        <p:spPr/>
        <p:txBody>
          <a:bodyPr/>
          <a:lstStyle/>
          <a:p>
            <a:pPr>
              <a:defRPr/>
            </a:pPr>
            <a:fld id="{7C436E8B-6ACA-4391-88D8-C1B272FA0AD4}" type="slidenum">
              <a:rPr lang="en-US"/>
              <a:pPr>
                <a:defRPr/>
              </a:pPr>
              <a:t>17</a:t>
            </a:fld>
            <a:endParaRPr lang="en-US"/>
          </a:p>
        </p:txBody>
      </p:sp>
      <p:sp>
        <p:nvSpPr>
          <p:cNvPr id="40962" name="Rectangle 2"/>
          <p:cNvSpPr>
            <a:spLocks noGrp="1" noChangeArrowheads="1"/>
          </p:cNvSpPr>
          <p:nvPr>
            <p:ph type="title"/>
          </p:nvPr>
        </p:nvSpPr>
        <p:spPr>
          <a:xfrm>
            <a:off x="838200" y="0"/>
            <a:ext cx="8229600" cy="839788"/>
          </a:xfrm>
        </p:spPr>
        <p:txBody>
          <a:bodyPr/>
          <a:lstStyle/>
          <a:p>
            <a:pPr eaLnBrk="1" hangingPunct="1">
              <a:defRPr/>
            </a:pPr>
            <a:r>
              <a:rPr lang="vi-VN"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7.1</a:t>
            </a:r>
            <a:r>
              <a:rPr lang="en-US"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.2</a:t>
            </a:r>
            <a:r>
              <a:rPr lang="vi-VN"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.5</a:t>
            </a:r>
            <a:r>
              <a:rPr lang="en-US"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Phương pháp chỉ số sinh lời của DADT</a:t>
            </a:r>
            <a:br>
              <a:rPr lang="vi-VN"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br>
            <a:r>
              <a:rPr lang="vi-VN"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(PI – Profitability Index)</a:t>
            </a:r>
            <a:endParaRPr lang="en-US"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0963" name="Rectangle 3"/>
          <p:cNvSpPr>
            <a:spLocks noGrp="1" noChangeArrowheads="1"/>
          </p:cNvSpPr>
          <p:nvPr>
            <p:ph type="body" sz="half" idx="1"/>
          </p:nvPr>
        </p:nvSpPr>
        <p:spPr>
          <a:xfrm>
            <a:off x="228600" y="1524000"/>
            <a:ext cx="8686800" cy="5334000"/>
          </a:xfrm>
        </p:spPr>
        <p:txBody>
          <a:bodyPr/>
          <a:lstStyle/>
          <a:p>
            <a:pPr>
              <a:buNone/>
            </a:pPr>
            <a:r>
              <a:rPr lang="en-US" sz="2800" b="1" dirty="0" smtClean="0">
                <a:solidFill>
                  <a:srgbClr val="000000"/>
                </a:solidFill>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Nội dung: </a:t>
            </a:r>
            <a:r>
              <a:rPr lang="vi-VN" sz="2800" dirty="0" smtClean="0">
                <a:solidFill>
                  <a:srgbClr val="000000"/>
                </a:solidFill>
                <a:effectLst/>
                <a:latin typeface="Times New Roman" pitchFamily="18" charset="0"/>
                <a:cs typeface="Times New Roman" pitchFamily="18" charset="0"/>
              </a:rPr>
              <a:t>đánh giá lựa chọn DAĐT trên cơ sở so sánh chỉ số sinh lời của các DADT</a:t>
            </a:r>
            <a:endParaRPr lang="en-US" sz="2800" dirty="0" smtClean="0">
              <a:solidFill>
                <a:srgbClr val="000000"/>
              </a:solidFill>
              <a:effectLst/>
              <a:latin typeface="Times New Roman" pitchFamily="18" charset="0"/>
              <a:cs typeface="Times New Roman" pitchFamily="18" charset="0"/>
            </a:endParaRPr>
          </a:p>
          <a:p>
            <a:pPr>
              <a:buNone/>
            </a:pPr>
            <a:endParaRPr lang="en-US" sz="2800" dirty="0" smtClean="0">
              <a:solidFill>
                <a:srgbClr val="000000"/>
              </a:solidFill>
              <a:effectLst/>
              <a:latin typeface="Times New Roman" pitchFamily="18" charset="0"/>
              <a:cs typeface="Times New Roman" pitchFamily="18" charset="0"/>
            </a:endParaRPr>
          </a:p>
          <a:p>
            <a:pPr>
              <a:buNone/>
            </a:pPr>
            <a:endParaRPr lang="en-US" sz="2800" dirty="0" smtClean="0">
              <a:solidFill>
                <a:srgbClr val="000000"/>
              </a:solidFill>
              <a:effectLst/>
              <a:latin typeface="Times New Roman" pitchFamily="18" charset="0"/>
              <a:cs typeface="Times New Roman" pitchFamily="18" charset="0"/>
            </a:endParaRPr>
          </a:p>
          <a:p>
            <a:pPr>
              <a:buNone/>
            </a:pPr>
            <a:endParaRPr lang="vi-VN" sz="2800" dirty="0" smtClean="0">
              <a:solidFill>
                <a:srgbClr val="000000"/>
              </a:solidFill>
              <a:effectLst/>
              <a:latin typeface="Times New Roman" pitchFamily="18" charset="0"/>
              <a:cs typeface="Times New Roman" pitchFamily="18" charset="0"/>
            </a:endParaRP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Trong đó:</a:t>
            </a:r>
          </a:p>
          <a:p>
            <a:pPr>
              <a:buNone/>
            </a:pPr>
            <a:r>
              <a:rPr lang="en-US" sz="2800" dirty="0" smtClean="0">
                <a:solidFill>
                  <a:srgbClr val="000000"/>
                </a:solidFill>
                <a:effectLst/>
                <a:latin typeface="Times New Roman" pitchFamily="18" charset="0"/>
                <a:cs typeface="Times New Roman" pitchFamily="18" charset="0"/>
              </a:rPr>
              <a:t>		 PI - </a:t>
            </a:r>
            <a:r>
              <a:rPr lang="en-US" sz="2800" dirty="0" err="1" smtClean="0">
                <a:solidFill>
                  <a:srgbClr val="000000"/>
                </a:solidFill>
                <a:effectLst/>
                <a:latin typeface="Times New Roman" pitchFamily="18" charset="0"/>
                <a:cs typeface="Times New Roman" pitchFamily="18" charset="0"/>
              </a:rPr>
              <a:t>chỉ</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số</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sinh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lời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của</a:t>
            </a:r>
            <a:r>
              <a:rPr lang="en-US" sz="2800" dirty="0" smtClean="0">
                <a:solidFill>
                  <a:srgbClr val="000000"/>
                </a:solidFill>
                <a:effectLst/>
                <a:latin typeface="Times New Roman" pitchFamily="18" charset="0"/>
                <a:cs typeface="Times New Roman" pitchFamily="18" charset="0"/>
              </a:rPr>
              <a:t> DA</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r - Tỷ suất chiết khấu (thường sử dụng là chi phí sử dụng vốn để thực hiện DA).</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các ký hiệu CFt; CFo như cũ .</a:t>
            </a:r>
            <a:endParaRPr lang="en-US" sz="2600" dirty="0" smtClean="0">
              <a:solidFill>
                <a:srgbClr val="000000"/>
              </a:solidFill>
              <a:effectLst/>
              <a:latin typeface="Times New Roman" pitchFamily="18" charset="0"/>
              <a:cs typeface="Times New Roman" pitchFamily="18" charset="0"/>
            </a:endParaRPr>
          </a:p>
          <a:p>
            <a:pPr algn="just" eaLnBrk="1" hangingPunct="1">
              <a:lnSpc>
                <a:spcPct val="80000"/>
              </a:lnSpc>
              <a:buFont typeface="Wingdings" pitchFamily="2" charset="2"/>
              <a:buNone/>
              <a:defRPr/>
            </a:pPr>
            <a:endParaRPr lang="en-US" sz="2600" b="1" dirty="0" smtClean="0">
              <a:solidFill>
                <a:srgbClr val="000000"/>
              </a:solidFill>
              <a:latin typeface="Times New Roman" pitchFamily="18" charset="0"/>
              <a:cs typeface="Times New Roman" pitchFamily="18" charset="0"/>
            </a:endParaRPr>
          </a:p>
        </p:txBody>
      </p:sp>
      <p:graphicFrame>
        <p:nvGraphicFramePr>
          <p:cNvPr id="4098" name="Object 4"/>
          <p:cNvGraphicFramePr>
            <a:graphicFrameLocks noChangeAspect="1"/>
          </p:cNvGraphicFramePr>
          <p:nvPr>
            <p:ph sz="quarter" idx="3"/>
          </p:nvPr>
        </p:nvGraphicFramePr>
        <p:xfrm>
          <a:off x="2438400" y="2571750"/>
          <a:ext cx="2743200" cy="1771650"/>
        </p:xfrm>
        <a:graphic>
          <a:graphicData uri="http://schemas.openxmlformats.org/presentationml/2006/ole">
            <p:oleObj spid="_x0000_s4098" name="Equation" r:id="rId3" imgW="1002960" imgH="647640" progId="Equation.3">
              <p:embed/>
            </p:oleObj>
          </a:graphicData>
        </a:graphic>
      </p:graphicFrame>
      <p:pic>
        <p:nvPicPr>
          <p:cNvPr id="9" name="Picture 4" descr="C:\Users\Duc\Desktop\logo hvtc 1.jpg"/>
          <p:cNvPicPr>
            <a:picLocks noChangeAspect="1" noChangeArrowheads="1"/>
          </p:cNvPicPr>
          <p:nvPr/>
        </p:nvPicPr>
        <p:blipFill>
          <a:blip r:embed="rId4"/>
          <a:srcRect/>
          <a:stretch>
            <a:fillRect/>
          </a:stretch>
        </p:blipFill>
        <p:spPr bwMode="auto">
          <a:xfrm>
            <a:off x="0" y="0"/>
            <a:ext cx="990600" cy="914400"/>
          </a:xfrm>
          <a:prstGeom prst="rect">
            <a:avLst/>
          </a:prstGeom>
          <a:noFill/>
          <a:ln w="9525">
            <a:noFill/>
            <a:miter lim="800000"/>
            <a:headEnd/>
            <a:tailEnd/>
          </a:ln>
        </p:spPr>
      </p:pic>
      <p:sp>
        <p:nvSpPr>
          <p:cNvPr id="11"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5"/>
          <p:cNvSpPr>
            <a:spLocks noGrp="1"/>
          </p:cNvSpPr>
          <p:nvPr>
            <p:ph type="dt" sz="quarter" idx="10"/>
          </p:nvPr>
        </p:nvSpPr>
        <p:spPr/>
        <p:txBody>
          <a:bodyPr/>
          <a:lstStyle/>
          <a:p>
            <a:pPr>
              <a:defRPr/>
            </a:pPr>
            <a:fld id="{CBF9EBDE-7067-4458-BC46-0C13BD5C7EFC}" type="datetime1">
              <a:rPr lang="en-US"/>
              <a:pPr>
                <a:defRPr/>
              </a:pPr>
              <a:t>7/24/2014</a:t>
            </a:fld>
            <a:endParaRPr lang="en-US"/>
          </a:p>
        </p:txBody>
      </p:sp>
      <p:sp>
        <p:nvSpPr>
          <p:cNvPr id="6" name="Slide Number Placeholder 7"/>
          <p:cNvSpPr>
            <a:spLocks noGrp="1"/>
          </p:cNvSpPr>
          <p:nvPr>
            <p:ph type="sldNum" sz="quarter" idx="12"/>
          </p:nvPr>
        </p:nvSpPr>
        <p:spPr/>
        <p:txBody>
          <a:bodyPr/>
          <a:lstStyle/>
          <a:p>
            <a:pPr>
              <a:defRPr/>
            </a:pPr>
            <a:fld id="{4B3000B2-5676-4215-9B3C-7A0EB8F94AEE}" type="slidenum">
              <a:rPr lang="en-US"/>
              <a:pPr>
                <a:defRPr/>
              </a:pPr>
              <a:t>18</a:t>
            </a:fld>
            <a:endParaRPr lang="en-US"/>
          </a:p>
        </p:txBody>
      </p:sp>
      <p:sp>
        <p:nvSpPr>
          <p:cNvPr id="41987" name="Rectangle 3"/>
          <p:cNvSpPr>
            <a:spLocks noGrp="1" noChangeArrowheads="1"/>
          </p:cNvSpPr>
          <p:nvPr>
            <p:ph type="body" sz="half" idx="1"/>
          </p:nvPr>
        </p:nvSpPr>
        <p:spPr>
          <a:xfrm>
            <a:off x="228600" y="1371600"/>
            <a:ext cx="8458200" cy="4648200"/>
          </a:xfrm>
        </p:spPr>
        <p:txBody>
          <a:bodyPr/>
          <a:lstStyle/>
          <a:p>
            <a:pPr>
              <a:buNone/>
            </a:pP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Trình</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tự</a:t>
            </a:r>
            <a:r>
              <a:rPr lang="en-US" sz="2800" b="1" dirty="0" smtClean="0">
                <a:solidFill>
                  <a:srgbClr val="000000"/>
                </a:solidFill>
                <a:effectLst/>
                <a:latin typeface="Times New Roman" pitchFamily="18" charset="0"/>
                <a:cs typeface="Times New Roman" pitchFamily="18" charset="0"/>
              </a:rPr>
              <a:t> : </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a:t>
            </a: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Xác định chỉ số sinh lời của từng DA</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a:t>
            </a: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Đánh giá lựa chọn DA căn cứ vào chỉ số sinh lời:</a:t>
            </a:r>
          </a:p>
          <a:p>
            <a:pPr>
              <a:buNone/>
            </a:pPr>
            <a:r>
              <a:rPr lang="it-IT" sz="2800" dirty="0" smtClean="0">
                <a:solidFill>
                  <a:srgbClr val="000000"/>
                </a:solidFill>
                <a:effectLst/>
                <a:latin typeface="Times New Roman" pitchFamily="18" charset="0"/>
                <a:cs typeface="Times New Roman" pitchFamily="18" charset="0"/>
              </a:rPr>
              <a:t>	  + Nếu PI &lt;1 =&gt; DA bị loại bỏ</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a:t>
            </a: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Nếu PI = 1 =&gt; tùy điều kiện thực tế có thể loại bỏ hay chấp nhận DA</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a:t>
            </a: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Nếu PI &gt; 1: Nếu DA độc lập thì DA có thể lựa chọn</a:t>
            </a:r>
          </a:p>
          <a:p>
            <a:pPr>
              <a:buNone/>
            </a:pPr>
            <a:r>
              <a:rPr lang="en-US" sz="2800" dirty="0" smtClean="0">
                <a:solidFill>
                  <a:srgbClr val="000000"/>
                </a:solidFill>
                <a:effectLst/>
                <a:latin typeface="Times New Roman" pitchFamily="18" charset="0"/>
                <a:cs typeface="Times New Roman" pitchFamily="18" charset="0"/>
              </a:rPr>
              <a:t>	- </a:t>
            </a:r>
            <a:r>
              <a:rPr lang="en-US" sz="2800" dirty="0" err="1" smtClean="0">
                <a:solidFill>
                  <a:srgbClr val="000000"/>
                </a:solidFill>
                <a:effectLst/>
                <a:latin typeface="Times New Roman" pitchFamily="18" charset="0"/>
                <a:cs typeface="Times New Roman" pitchFamily="18" charset="0"/>
              </a:rPr>
              <a:t>Với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các</a:t>
            </a:r>
            <a:r>
              <a:rPr lang="en-US" sz="2800" dirty="0" smtClean="0">
                <a:solidFill>
                  <a:srgbClr val="000000"/>
                </a:solidFill>
                <a:effectLst/>
                <a:latin typeface="Times New Roman" pitchFamily="18" charset="0"/>
                <a:cs typeface="Times New Roman" pitchFamily="18" charset="0"/>
              </a:rPr>
              <a:t> DA </a:t>
            </a:r>
            <a:r>
              <a:rPr lang="en-US" sz="2800" dirty="0" err="1" smtClean="0">
                <a:solidFill>
                  <a:srgbClr val="000000"/>
                </a:solidFill>
                <a:effectLst/>
                <a:latin typeface="Times New Roman" pitchFamily="18" charset="0"/>
                <a:cs typeface="Times New Roman" pitchFamily="18" charset="0"/>
              </a:rPr>
              <a:t>loại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trừ</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nhau</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thì</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sẽ</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chọn</a:t>
            </a:r>
            <a:r>
              <a:rPr lang="en-US" sz="2800" dirty="0" smtClean="0">
                <a:solidFill>
                  <a:srgbClr val="000000"/>
                </a:solidFill>
                <a:effectLst/>
                <a:latin typeface="Times New Roman" pitchFamily="18" charset="0"/>
                <a:cs typeface="Times New Roman" pitchFamily="18" charset="0"/>
              </a:rPr>
              <a:t> DA </a:t>
            </a:r>
            <a:r>
              <a:rPr lang="en-US" sz="2800" dirty="0" err="1" smtClean="0">
                <a:solidFill>
                  <a:srgbClr val="000000"/>
                </a:solidFill>
                <a:effectLst/>
                <a:latin typeface="Times New Roman" pitchFamily="18" charset="0"/>
                <a:cs typeface="Times New Roman" pitchFamily="18" charset="0"/>
              </a:rPr>
              <a:t>có</a:t>
            </a:r>
            <a:r>
              <a:rPr lang="en-US" sz="2800" dirty="0" smtClean="0">
                <a:solidFill>
                  <a:srgbClr val="000000"/>
                </a:solidFill>
                <a:effectLst/>
                <a:latin typeface="Times New Roman" pitchFamily="18" charset="0"/>
                <a:cs typeface="Times New Roman" pitchFamily="18" charset="0"/>
              </a:rPr>
              <a:t> PI </a:t>
            </a:r>
            <a:r>
              <a:rPr lang="en-US" sz="2800" dirty="0" err="1" smtClean="0">
                <a:solidFill>
                  <a:srgbClr val="000000"/>
                </a:solidFill>
                <a:effectLst/>
                <a:latin typeface="Times New Roman" pitchFamily="18" charset="0"/>
                <a:cs typeface="Times New Roman" pitchFamily="18" charset="0"/>
              </a:rPr>
              <a:t>cao</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nhất</a:t>
            </a:r>
            <a:endParaRPr lang="en-US" sz="2800" dirty="0" smtClean="0">
              <a:solidFill>
                <a:srgbClr val="000000"/>
              </a:solidFill>
              <a:effectLst/>
              <a:latin typeface="Times New Roman" pitchFamily="18" charset="0"/>
              <a:cs typeface="Times New Roman" pitchFamily="18" charset="0"/>
            </a:endParaRPr>
          </a:p>
          <a:p>
            <a:pPr>
              <a:buNone/>
            </a:pPr>
            <a:r>
              <a:rPr lang="en-US" sz="2800" b="1" u="sng" dirty="0" smtClean="0">
                <a:solidFill>
                  <a:srgbClr val="000000"/>
                </a:solidFill>
                <a:effectLst/>
                <a:latin typeface="Times New Roman" pitchFamily="18" charset="0"/>
                <a:cs typeface="Times New Roman" pitchFamily="18" charset="0"/>
              </a:rPr>
              <a:t>	</a:t>
            </a:r>
            <a:r>
              <a:rPr lang="vi-VN" sz="2800" b="1" u="sng" dirty="0" smtClean="0">
                <a:solidFill>
                  <a:srgbClr val="000000"/>
                </a:solidFill>
                <a:effectLst/>
                <a:latin typeface="Times New Roman" pitchFamily="18" charset="0"/>
                <a:cs typeface="Times New Roman" pitchFamily="18" charset="0"/>
              </a:rPr>
              <a:t>Ưu điểm, hạn chế của phương pháp</a:t>
            </a:r>
            <a:endParaRPr lang="en-US" sz="2800" b="1" dirty="0" smtClean="0">
              <a:solidFill>
                <a:srgbClr val="000000"/>
              </a:solidFill>
              <a:effectLst/>
              <a:latin typeface="Times New Roman" pitchFamily="18" charset="0"/>
              <a:cs typeface="Times New Roman" pitchFamily="18" charset="0"/>
            </a:endParaRPr>
          </a:p>
        </p:txBody>
      </p:sp>
      <p:sp>
        <p:nvSpPr>
          <p:cNvPr id="10" name="Rectangle 2"/>
          <p:cNvSpPr>
            <a:spLocks noGrp="1" noChangeArrowheads="1"/>
          </p:cNvSpPr>
          <p:nvPr>
            <p:ph type="title"/>
          </p:nvPr>
        </p:nvSpPr>
        <p:spPr>
          <a:xfrm>
            <a:off x="838200" y="0"/>
            <a:ext cx="8229600" cy="914400"/>
          </a:xfrm>
        </p:spPr>
        <p:txBody>
          <a:bodyPr/>
          <a:lstStyle/>
          <a:p>
            <a:pPr eaLnBrk="1" hangingPunct="1">
              <a:defRPr/>
            </a:pPr>
            <a:r>
              <a:rPr lang="vi-VN"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7.1</a:t>
            </a:r>
            <a:r>
              <a:rPr lang="en-US"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.2</a:t>
            </a:r>
            <a:r>
              <a:rPr lang="vi-VN"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.5</a:t>
            </a:r>
            <a:r>
              <a:rPr lang="en-US"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Phương pháp chỉ số sinh lời của DADT</a:t>
            </a:r>
            <a:br>
              <a:rPr lang="vi-VN"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br>
            <a:r>
              <a:rPr lang="vi-VN"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(PI – Profitability Index)</a:t>
            </a:r>
            <a:endParaRPr lang="en-US" sz="28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9"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11"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6200"/>
            <a:ext cx="8382000" cy="609600"/>
          </a:xfrm>
        </p:spPr>
        <p:txBody>
          <a:bodyPr/>
          <a:lstStyle/>
          <a:p>
            <a:pPr>
              <a:defRPr/>
            </a:pPr>
            <a:r>
              <a:rPr lang="vi-VN" sz="2800" b="1" dirty="0" smtClean="0">
                <a:solidFill>
                  <a:srgbClr val="000000"/>
                </a:solidFill>
                <a:effectLst/>
                <a:latin typeface="Times New Roman" pitchFamily="18" charset="0"/>
                <a:cs typeface="Times New Roman" pitchFamily="18" charset="0"/>
              </a:rPr>
              <a:t>Công cụ quyết định của CFO</a:t>
            </a:r>
            <a:endParaRPr lang="en-US" sz="2800" b="1" dirty="0">
              <a:solidFill>
                <a:srgbClr val="000000"/>
              </a:solidFill>
              <a:effectLst/>
              <a:latin typeface="Times New Roman" pitchFamily="18" charset="0"/>
              <a:cs typeface="Times New Roman" pitchFamily="18" charset="0"/>
            </a:endParaRPr>
          </a:p>
        </p:txBody>
      </p:sp>
      <p:sp>
        <p:nvSpPr>
          <p:cNvPr id="15365" name="Rectangle 5"/>
          <p:cNvSpPr>
            <a:spLocks noGrp="1" noChangeArrowheads="1"/>
          </p:cNvSpPr>
          <p:nvPr>
            <p:ph type="body" orient="vert" idx="1"/>
          </p:nvPr>
        </p:nvSpPr>
        <p:spPr>
          <a:xfrm>
            <a:off x="0" y="685800"/>
            <a:ext cx="8839200" cy="1066800"/>
          </a:xfrm>
        </p:spPr>
        <p:txBody>
          <a:bodyPr vert="horz"/>
          <a:lstStyle/>
          <a:p>
            <a:pPr>
              <a:buNone/>
            </a:pPr>
            <a:r>
              <a:rPr lang="en-US" sz="2400" b="1" dirty="0" smtClean="0">
                <a:solidFill>
                  <a:srgbClr val="000000"/>
                </a:solidFill>
                <a:effectLst/>
                <a:latin typeface="Times New Roman" pitchFamily="18" charset="0"/>
                <a:cs typeface="Times New Roman" pitchFamily="18" charset="0"/>
              </a:rPr>
              <a:t>	</a:t>
            </a:r>
            <a:r>
              <a:rPr lang="vi-VN" sz="2400" b="1" dirty="0" smtClean="0">
                <a:solidFill>
                  <a:srgbClr val="000000"/>
                </a:solidFill>
                <a:effectLst/>
                <a:latin typeface="Times New Roman" pitchFamily="18" charset="0"/>
                <a:cs typeface="Times New Roman" pitchFamily="18" charset="0"/>
              </a:rPr>
              <a:t>Khảo sát số liệu về Giám đốc tài chính (CFO</a:t>
            </a:r>
            <a:r>
              <a:rPr lang="en-US" sz="2400" b="1" dirty="0" smtClean="0">
                <a:solidFill>
                  <a:srgbClr val="000000"/>
                </a:solidFill>
                <a:effectLst/>
                <a:latin typeface="Times New Roman" pitchFamily="18" charset="0"/>
                <a:cs typeface="Times New Roman" pitchFamily="18" charset="0"/>
              </a:rPr>
              <a:t>) </a:t>
            </a:r>
            <a:r>
              <a:rPr lang="vi-VN" sz="2400" b="1" dirty="0" smtClean="0">
                <a:solidFill>
                  <a:srgbClr val="000000"/>
                </a:solidFill>
                <a:effectLst/>
                <a:latin typeface="Times New Roman" pitchFamily="18" charset="0"/>
                <a:cs typeface="Times New Roman" pitchFamily="18" charset="0"/>
              </a:rPr>
              <a:t>sử dụng các kỹ năng đánh giá đầu tư</a:t>
            </a:r>
            <a:endParaRPr lang="en-US" sz="2400" b="1" dirty="0">
              <a:solidFill>
                <a:srgbClr val="000000"/>
              </a:solidFill>
              <a:effectLst/>
              <a:latin typeface="Times New Roman" pitchFamily="18" charset="0"/>
              <a:cs typeface="Times New Roman" pitchFamily="18" charset="0"/>
            </a:endParaRPr>
          </a:p>
        </p:txBody>
      </p:sp>
      <p:graphicFrame>
        <p:nvGraphicFramePr>
          <p:cNvPr id="5122" name="Object 2"/>
          <p:cNvGraphicFramePr>
            <a:graphicFrameLocks noGrp="1" noChangeAspect="1"/>
          </p:cNvGraphicFramePr>
          <p:nvPr>
            <p:ph idx="4294967295"/>
          </p:nvPr>
        </p:nvGraphicFramePr>
        <p:xfrm>
          <a:off x="685800" y="1676400"/>
          <a:ext cx="7848600" cy="4419600"/>
        </p:xfrm>
        <a:graphic>
          <a:graphicData uri="http://schemas.openxmlformats.org/presentationml/2006/ole">
            <p:oleObj spid="_x0000_s5122" name="Chart" r:id="rId3" imgW="4086225" imgH="2352675" progId="Excel.Sheet.8">
              <p:embed/>
            </p:oleObj>
          </a:graphicData>
        </a:graphic>
      </p:graphicFrame>
      <p:sp>
        <p:nvSpPr>
          <p:cNvPr id="5" name="TextBox 4"/>
          <p:cNvSpPr txBox="1"/>
          <p:nvPr/>
        </p:nvSpPr>
        <p:spPr>
          <a:xfrm>
            <a:off x="685800" y="6096000"/>
            <a:ext cx="8686800" cy="707886"/>
          </a:xfrm>
          <a:prstGeom prst="rect">
            <a:avLst/>
          </a:prstGeom>
          <a:noFill/>
        </p:spPr>
        <p:txBody>
          <a:bodyPr>
            <a:spAutoFit/>
          </a:bodyPr>
          <a:lstStyle/>
          <a:p>
            <a:pPr algn="just" eaLnBrk="0" hangingPunct="0">
              <a:spcBef>
                <a:spcPts val="0"/>
              </a:spcBef>
              <a:defRPr/>
            </a:pPr>
            <a:r>
              <a:rPr lang="en-US" sz="2000" b="1" dirty="0" err="1">
                <a:solidFill>
                  <a:srgbClr val="2C0000"/>
                </a:solidFill>
                <a:latin typeface="Times New Roman" pitchFamily="18" charset="0"/>
                <a:cs typeface="Times New Roman" pitchFamily="18" charset="0"/>
              </a:rPr>
              <a:t>Nguồn</a:t>
            </a:r>
            <a:r>
              <a:rPr lang="en-US" sz="2000" b="1" dirty="0">
                <a:solidFill>
                  <a:srgbClr val="2C0000"/>
                </a:solidFill>
                <a:latin typeface="Times New Roman" pitchFamily="18" charset="0"/>
                <a:cs typeface="Times New Roman" pitchFamily="18" charset="0"/>
              </a:rPr>
              <a:t>:  </a:t>
            </a:r>
            <a:r>
              <a:rPr lang="en-US" sz="2000" b="1" dirty="0" err="1">
                <a:solidFill>
                  <a:srgbClr val="2C0000"/>
                </a:solidFill>
                <a:latin typeface="Times New Roman" pitchFamily="18" charset="0"/>
                <a:cs typeface="Times New Roman" pitchFamily="18" charset="0"/>
              </a:rPr>
              <a:t>Các</a:t>
            </a:r>
            <a:r>
              <a:rPr lang="en-US" sz="2000" b="1" dirty="0">
                <a:solidFill>
                  <a:srgbClr val="2C0000"/>
                </a:solidFill>
                <a:latin typeface="Times New Roman" pitchFamily="18" charset="0"/>
                <a:cs typeface="Times New Roman" pitchFamily="18" charset="0"/>
              </a:rPr>
              <a:t> </a:t>
            </a:r>
            <a:r>
              <a:rPr lang="en-US" sz="2000" b="1" dirty="0" err="1">
                <a:solidFill>
                  <a:srgbClr val="2C0000"/>
                </a:solidFill>
                <a:latin typeface="Times New Roman" pitchFamily="18" charset="0"/>
                <a:cs typeface="Times New Roman" pitchFamily="18" charset="0"/>
              </a:rPr>
              <a:t>nguyên</a:t>
            </a:r>
            <a:r>
              <a:rPr lang="en-US" sz="2000" b="1" dirty="0">
                <a:solidFill>
                  <a:srgbClr val="2C0000"/>
                </a:solidFill>
                <a:latin typeface="Times New Roman" pitchFamily="18" charset="0"/>
                <a:cs typeface="Times New Roman" pitchFamily="18" charset="0"/>
              </a:rPr>
              <a:t> </a:t>
            </a:r>
            <a:r>
              <a:rPr lang="en-US" sz="2000" b="1" dirty="0" err="1">
                <a:solidFill>
                  <a:srgbClr val="2C0000"/>
                </a:solidFill>
                <a:latin typeface="Times New Roman" pitchFamily="18" charset="0"/>
                <a:cs typeface="Times New Roman" pitchFamily="18" charset="0"/>
              </a:rPr>
              <a:t>lý</a:t>
            </a:r>
            <a:r>
              <a:rPr lang="en-US" sz="2000" b="1" dirty="0">
                <a:solidFill>
                  <a:srgbClr val="2C0000"/>
                </a:solidFill>
                <a:latin typeface="Times New Roman" pitchFamily="18" charset="0"/>
                <a:cs typeface="Times New Roman" pitchFamily="18" charset="0"/>
              </a:rPr>
              <a:t> </a:t>
            </a:r>
            <a:r>
              <a:rPr lang="en-US" sz="2000" b="1" dirty="0" err="1">
                <a:solidFill>
                  <a:srgbClr val="2C0000"/>
                </a:solidFill>
                <a:latin typeface="Times New Roman" pitchFamily="18" charset="0"/>
                <a:cs typeface="Times New Roman" pitchFamily="18" charset="0"/>
              </a:rPr>
              <a:t>trong</a:t>
            </a:r>
            <a:r>
              <a:rPr lang="en-US" sz="2000" b="1" dirty="0">
                <a:solidFill>
                  <a:srgbClr val="2C0000"/>
                </a:solidFill>
                <a:latin typeface="Times New Roman" pitchFamily="18" charset="0"/>
                <a:cs typeface="Times New Roman" pitchFamily="18" charset="0"/>
              </a:rPr>
              <a:t> TCDN, </a:t>
            </a:r>
            <a:r>
              <a:rPr lang="en-US" sz="2000" b="1" dirty="0" smtClean="0">
                <a:solidFill>
                  <a:srgbClr val="2C0000"/>
                </a:solidFill>
                <a:latin typeface="Times New Roman" pitchFamily="18" charset="0"/>
                <a:cs typeface="Times New Roman" pitchFamily="18" charset="0"/>
              </a:rPr>
              <a:t>Richard </a:t>
            </a:r>
            <a:r>
              <a:rPr lang="en-US" sz="2000" b="1" dirty="0">
                <a:solidFill>
                  <a:srgbClr val="2C0000"/>
                </a:solidFill>
                <a:latin typeface="Times New Roman" pitchFamily="18" charset="0"/>
                <a:cs typeface="Times New Roman" pitchFamily="18" charset="0"/>
              </a:rPr>
              <a:t>A. </a:t>
            </a:r>
            <a:r>
              <a:rPr lang="en-US" sz="2000" b="1" dirty="0" err="1">
                <a:solidFill>
                  <a:srgbClr val="2C0000"/>
                </a:solidFill>
                <a:latin typeface="Times New Roman" pitchFamily="18" charset="0"/>
                <a:cs typeface="Times New Roman" pitchFamily="18" charset="0"/>
              </a:rPr>
              <a:t>Breale</a:t>
            </a:r>
            <a:r>
              <a:rPr lang="en-US" sz="2000" b="1" dirty="0" err="1">
                <a:solidFill>
                  <a:schemeClr val="tx1"/>
                </a:solidFill>
                <a:latin typeface=".VnArial Narrow" pitchFamily="34" charset="0"/>
                <a:cs typeface="+mn-cs"/>
              </a:rPr>
              <a:t>y</a:t>
            </a:r>
            <a:r>
              <a:rPr lang="en-US" sz="2000" b="1" dirty="0">
                <a:solidFill>
                  <a:schemeClr val="tx1"/>
                </a:solidFill>
                <a:latin typeface=".VnArial Narrow" pitchFamily="34" charset="0"/>
                <a:cs typeface="+mn-cs"/>
              </a:rPr>
              <a:t>  Stewart C. Myers</a:t>
            </a:r>
            <a:endParaRPr lang="en-US" sz="1800" b="1" dirty="0">
              <a:solidFill>
                <a:schemeClr val="tx1"/>
              </a:solidFill>
              <a:latin typeface=".VnArial Narrow" pitchFamily="34" charset="0"/>
              <a:cs typeface="+mn-cs"/>
            </a:endParaRPr>
          </a:p>
          <a:p>
            <a:pPr eaLnBrk="0" hangingPunct="0">
              <a:defRPr/>
            </a:pPr>
            <a:endParaRPr lang="en-US" sz="2000" dirty="0">
              <a:effectLst>
                <a:outerShdw blurRad="38100" dist="38100" dir="2700000" algn="tl">
                  <a:srgbClr val="000000">
                    <a:alpha val="43137"/>
                  </a:srgbClr>
                </a:outerShdw>
              </a:effectLst>
              <a:latin typeface=".VnArial Narrow" pitchFamily="34" charset="0"/>
              <a:cs typeface="+mn-cs"/>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9F7C9505-3419-42BE-8198-EA566CBDD386}" type="datetime1">
              <a:rPr lang="en-US" smtClean="0"/>
              <a:pPr>
                <a:defRPr/>
              </a:pPr>
              <a:t>7/24/2014</a:t>
            </a:fld>
            <a:endParaRPr lang="en-US"/>
          </a:p>
        </p:txBody>
      </p:sp>
      <p:sp>
        <p:nvSpPr>
          <p:cNvPr id="5" name="Slide Number Placeholder 4"/>
          <p:cNvSpPr>
            <a:spLocks noGrp="1"/>
          </p:cNvSpPr>
          <p:nvPr>
            <p:ph type="sldNum" sz="quarter" idx="12"/>
          </p:nvPr>
        </p:nvSpPr>
        <p:spPr/>
        <p:txBody>
          <a:bodyPr/>
          <a:lstStyle/>
          <a:p>
            <a:pPr>
              <a:defRPr/>
            </a:pPr>
            <a:fld id="{C0F3CF39-991A-44F9-B498-25CE38717A36}" type="slidenum">
              <a:rPr lang="en-US" smtClean="0"/>
              <a:pPr>
                <a:defRPr/>
              </a:pPr>
              <a:t>2</a:t>
            </a:fld>
            <a:endParaRPr lang="en-US"/>
          </a:p>
        </p:txBody>
      </p:sp>
      <p:pic>
        <p:nvPicPr>
          <p:cNvPr id="48129" name="Picture 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3001962"/>
          </a:xfrm>
          <a:ln>
            <a:solidFill>
              <a:srgbClr val="000000"/>
            </a:solidFill>
          </a:ln>
        </p:spPr>
        <p:txBody>
          <a:bodyPr/>
          <a:lstStyle/>
          <a:p>
            <a:pPr>
              <a:defRPr/>
            </a:pPr>
            <a:r>
              <a:rPr lang="en-US" b="1" dirty="0" smtClean="0">
                <a:solidFill>
                  <a:srgbClr val="000000"/>
                </a:solidFill>
                <a:effectLst/>
                <a:latin typeface="Times New Roman" pitchFamily="18" charset="0"/>
                <a:cs typeface="Times New Roman" pitchFamily="18" charset="0"/>
              </a:rPr>
              <a:t>7.2. </a:t>
            </a:r>
            <a:r>
              <a:rPr lang="en-US" b="1" dirty="0" err="1" smtClean="0">
                <a:solidFill>
                  <a:srgbClr val="000000"/>
                </a:solidFill>
                <a:effectLst/>
                <a:latin typeface="Times New Roman" pitchFamily="18" charset="0"/>
                <a:cs typeface="Times New Roman" pitchFamily="18" charset="0"/>
              </a:rPr>
              <a:t>Điểm</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Hòa</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Vốn</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Và</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Đòn</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Bẩy</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Kinh</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Doanh</a:t>
            </a:r>
            <a:endParaRPr lang="en-US" b="1" dirty="0">
              <a:solidFill>
                <a:srgbClr val="000000"/>
              </a:solidFill>
              <a:latin typeface="Times New Roman" pitchFamily="18" charset="0"/>
              <a:cs typeface="Times New Roman" pitchFamily="18" charset="0"/>
            </a:endParaRPr>
          </a:p>
        </p:txBody>
      </p:sp>
      <p:sp>
        <p:nvSpPr>
          <p:cNvPr id="4" name="Date Placeholder 3"/>
          <p:cNvSpPr>
            <a:spLocks noGrp="1"/>
          </p:cNvSpPr>
          <p:nvPr>
            <p:ph type="dt" sz="quarter" idx="10"/>
          </p:nvPr>
        </p:nvSpPr>
        <p:spPr/>
        <p:txBody>
          <a:bodyPr/>
          <a:lstStyle/>
          <a:p>
            <a:pPr>
              <a:defRPr/>
            </a:pPr>
            <a:fld id="{AAAB3256-79D0-4A89-9829-0CBB38E99620}" type="datetime1">
              <a:rPr lang="en-US" smtClean="0"/>
              <a:pPr>
                <a:defRPr/>
              </a:pPr>
              <a:t>7/24/2014</a:t>
            </a:fld>
            <a:endParaRPr lang="en-US"/>
          </a:p>
        </p:txBody>
      </p:sp>
      <p:sp>
        <p:nvSpPr>
          <p:cNvPr id="5" name="Slide Number Placeholder 4"/>
          <p:cNvSpPr>
            <a:spLocks noGrp="1"/>
          </p:cNvSpPr>
          <p:nvPr>
            <p:ph type="sldNum" sz="quarter" idx="12"/>
          </p:nvPr>
        </p:nvSpPr>
        <p:spPr/>
        <p:txBody>
          <a:bodyPr/>
          <a:lstStyle/>
          <a:p>
            <a:pPr>
              <a:defRPr/>
            </a:pPr>
            <a:fld id="{6992D3CA-1ABF-450F-B02F-5506754DDB1C}"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p:txBody>
          <a:bodyPr/>
          <a:lstStyle/>
          <a:p>
            <a:pPr>
              <a:defRPr/>
            </a:pPr>
            <a:fld id="{B0BA1699-0890-43A2-B8DE-3E99EBB7E936}" type="datetime1">
              <a:rPr lang="en-US"/>
              <a:pPr>
                <a:defRPr/>
              </a:pPr>
              <a:t>7/24/2014</a:t>
            </a:fld>
            <a:endParaRPr lang="en-US"/>
          </a:p>
        </p:txBody>
      </p:sp>
      <p:sp>
        <p:nvSpPr>
          <p:cNvPr id="47107" name="Slide Number Placeholder 4"/>
          <p:cNvSpPr>
            <a:spLocks noGrp="1"/>
          </p:cNvSpPr>
          <p:nvPr>
            <p:ph type="sldNum" sz="quarter" idx="12"/>
          </p:nvPr>
        </p:nvSpPr>
        <p:spPr>
          <a:xfrm>
            <a:off x="3124200" y="6248400"/>
            <a:ext cx="2895600" cy="457200"/>
          </a:xfrm>
        </p:spPr>
        <p:txBody>
          <a:bodyPr/>
          <a:lstStyle/>
          <a:p>
            <a:pPr algn="ctr">
              <a:defRPr/>
            </a:pPr>
            <a:fld id="{E7A05732-DCA2-4D46-BA8D-77CBAD9D39DA}" type="slidenum">
              <a:rPr lang="en-US"/>
              <a:pPr algn="ctr">
                <a:defRPr/>
              </a:pPr>
              <a:t>21</a:t>
            </a:fld>
            <a:endParaRPr lang="en-US"/>
          </a:p>
        </p:txBody>
      </p:sp>
      <p:sp>
        <p:nvSpPr>
          <p:cNvPr id="332802" name="Rectangle 2"/>
          <p:cNvSpPr>
            <a:spLocks noGrp="1" noRot="1" noChangeArrowheads="1"/>
          </p:cNvSpPr>
          <p:nvPr>
            <p:ph type="title"/>
          </p:nvPr>
        </p:nvSpPr>
        <p:spPr>
          <a:xfrm>
            <a:off x="381000" y="76200"/>
            <a:ext cx="8382000" cy="822325"/>
          </a:xfrm>
        </p:spPr>
        <p:txBody>
          <a:bodyPr/>
          <a:lstStyle/>
          <a:p>
            <a:pPr eaLnBrk="1" hangingPunct="1">
              <a:defRPr/>
            </a:pPr>
            <a:r>
              <a:rPr lang="en-US" sz="3200" b="1" dirty="0" smtClean="0">
                <a:solidFill>
                  <a:srgbClr val="000000"/>
                </a:solidFill>
                <a:effectLst/>
                <a:latin typeface="Times New Roman" pitchFamily="18" charset="0"/>
                <a:cs typeface="Times New Roman" pitchFamily="18" charset="0"/>
              </a:rPr>
              <a:t>7.2.1  </a:t>
            </a:r>
            <a:r>
              <a:rPr lang="en-US" sz="3200" b="1" dirty="0" err="1" smtClean="0">
                <a:solidFill>
                  <a:srgbClr val="000000"/>
                </a:solidFill>
                <a:effectLst/>
                <a:latin typeface="Times New Roman" pitchFamily="18" charset="0"/>
                <a:cs typeface="Times New Roman" pitchFamily="18" charset="0"/>
              </a:rPr>
              <a:t>Điểm</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hòa</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vốn</a:t>
            </a:r>
            <a:r>
              <a:rPr lang="en-US" sz="3200" b="1" dirty="0" smtClean="0">
                <a:solidFill>
                  <a:srgbClr val="000000"/>
                </a:solidFill>
                <a:effectLst/>
                <a:latin typeface="Times New Roman" pitchFamily="18" charset="0"/>
                <a:cs typeface="Times New Roman" pitchFamily="18" charset="0"/>
              </a:rPr>
              <a:t> </a:t>
            </a:r>
            <a:endParaRPr lang="en-US" sz="4000" b="1" dirty="0" smtClean="0">
              <a:solidFill>
                <a:srgbClr val="000000"/>
              </a:solidFill>
              <a:effectLst/>
              <a:latin typeface="Times New Roman" pitchFamily="18" charset="0"/>
              <a:cs typeface="Times New Roman" pitchFamily="18" charset="0"/>
            </a:endParaRPr>
          </a:p>
        </p:txBody>
      </p:sp>
      <p:sp>
        <p:nvSpPr>
          <p:cNvPr id="332803" name="Rectangle 3"/>
          <p:cNvSpPr>
            <a:spLocks noGrp="1" noChangeArrowheads="1"/>
          </p:cNvSpPr>
          <p:nvPr>
            <p:ph type="body" idx="1"/>
          </p:nvPr>
        </p:nvSpPr>
        <p:spPr>
          <a:xfrm>
            <a:off x="152400" y="1219200"/>
            <a:ext cx="8839200" cy="5334000"/>
          </a:xfrm>
        </p:spPr>
        <p:txBody>
          <a:bodyPr/>
          <a:lstStyle/>
          <a:p>
            <a:pPr>
              <a:buNone/>
            </a:pP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Khái</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niệm</a:t>
            </a:r>
            <a:r>
              <a:rPr lang="en-US" sz="2800" b="1" dirty="0" smtClean="0">
                <a:solidFill>
                  <a:srgbClr val="000000"/>
                </a:solidFill>
                <a:effectLst/>
                <a:latin typeface="Times New Roman" pitchFamily="18" charset="0"/>
                <a:cs typeface="Times New Roman" pitchFamily="18" charset="0"/>
              </a:rPr>
              <a:t>: </a:t>
            </a:r>
            <a:r>
              <a:rPr lang="en-US" sz="2800" dirty="0" smtClean="0">
                <a:solidFill>
                  <a:srgbClr val="000000"/>
                </a:solidFill>
                <a:effectLst/>
                <a:latin typeface="Times New Roman" pitchFamily="18" charset="0"/>
                <a:cs typeface="Times New Roman" pitchFamily="18" charset="0"/>
              </a:rPr>
              <a:t>Đ</a:t>
            </a:r>
            <a:r>
              <a:rPr lang="vi-VN" sz="2800" dirty="0" smtClean="0">
                <a:solidFill>
                  <a:srgbClr val="000000"/>
                </a:solidFill>
                <a:effectLst/>
                <a:latin typeface="Times New Roman" pitchFamily="18" charset="0"/>
                <a:cs typeface="Times New Roman" pitchFamily="18" charset="0"/>
              </a:rPr>
              <a:t>iểm mà tại đó DTBH bằng chi phí</a:t>
            </a: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đã bỏ ra, DN không lãi (lỗ).</a:t>
            </a:r>
          </a:p>
          <a:p>
            <a:pPr>
              <a:buNone/>
            </a:pPr>
            <a:r>
              <a:rPr lang="en-US" sz="2800" dirty="0" smtClean="0">
                <a:solidFill>
                  <a:srgbClr val="000000"/>
                </a:solidFill>
                <a:effectLst/>
                <a:latin typeface="Times New Roman" pitchFamily="18" charset="0"/>
                <a:cs typeface="Times New Roman" pitchFamily="18" charset="0"/>
              </a:rPr>
              <a:t>	- </a:t>
            </a:r>
            <a:r>
              <a:rPr lang="en-US" sz="2800" dirty="0" err="1" smtClean="0">
                <a:solidFill>
                  <a:srgbClr val="000000"/>
                </a:solidFill>
                <a:effectLst/>
                <a:latin typeface="Times New Roman" pitchFamily="18" charset="0"/>
                <a:cs typeface="Times New Roman" pitchFamily="18" charset="0"/>
              </a:rPr>
              <a:t>Ví</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dụ</a:t>
            </a:r>
            <a:r>
              <a:rPr lang="en-US" sz="2800" dirty="0" smtClean="0">
                <a:solidFill>
                  <a:srgbClr val="000000"/>
                </a:solidFill>
                <a:effectLst/>
                <a:latin typeface="Times New Roman" pitchFamily="18" charset="0"/>
                <a:cs typeface="Times New Roman" pitchFamily="18" charset="0"/>
              </a:rPr>
              <a:t> minh </a:t>
            </a:r>
            <a:r>
              <a:rPr lang="en-US" sz="2800" dirty="0" err="1" smtClean="0">
                <a:solidFill>
                  <a:srgbClr val="000000"/>
                </a:solidFill>
                <a:effectLst/>
                <a:latin typeface="Times New Roman" pitchFamily="18" charset="0"/>
                <a:cs typeface="Times New Roman" pitchFamily="18" charset="0"/>
              </a:rPr>
              <a:t>họa</a:t>
            </a:r>
            <a:r>
              <a:rPr lang="en-US" sz="2800" dirty="0" smtClean="0">
                <a:solidFill>
                  <a:srgbClr val="000000"/>
                </a:solidFill>
                <a:effectLst/>
                <a:latin typeface="Times New Roman" pitchFamily="18" charset="0"/>
                <a:cs typeface="Times New Roman" pitchFamily="18" charset="0"/>
              </a:rPr>
              <a:t>:</a:t>
            </a:r>
            <a:endParaRPr lang="en-US" sz="2800" u="sng" dirty="0" smtClean="0">
              <a:solidFill>
                <a:srgbClr val="000000"/>
              </a:solidFill>
              <a:effectLst/>
              <a:latin typeface="Times New Roman" pitchFamily="18" charset="0"/>
              <a:cs typeface="Times New Roman" pitchFamily="18" charset="0"/>
            </a:endParaRP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Vì sao người quản lý DN phải quan tâm tới điểm  HV?</a:t>
            </a:r>
          </a:p>
          <a:p>
            <a:pPr>
              <a:buNone/>
            </a:pPr>
            <a:r>
              <a:rPr lang="en-US" sz="2800" dirty="0" smtClean="0">
                <a:solidFill>
                  <a:srgbClr val="000000"/>
                </a:solidFill>
                <a:effectLst/>
                <a:latin typeface="Times New Roman" pitchFamily="18" charset="0"/>
                <a:cs typeface="Times New Roman" pitchFamily="18" charset="0"/>
              </a:rPr>
              <a:t>	* </a:t>
            </a:r>
            <a:r>
              <a:rPr lang="en-US" sz="2800" dirty="0" err="1" smtClean="0">
                <a:solidFill>
                  <a:srgbClr val="000000"/>
                </a:solidFill>
                <a:effectLst/>
                <a:latin typeface="Times New Roman" pitchFamily="18" charset="0"/>
                <a:cs typeface="Times New Roman" pitchFamily="18" charset="0"/>
              </a:rPr>
              <a:t>Phân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biệt</a:t>
            </a:r>
            <a:r>
              <a:rPr lang="en-US" sz="2800" dirty="0" smtClean="0">
                <a:solidFill>
                  <a:srgbClr val="000000"/>
                </a:solidFill>
                <a:effectLst/>
                <a:latin typeface="Times New Roman" pitchFamily="18" charset="0"/>
                <a:cs typeface="Times New Roman" pitchFamily="18" charset="0"/>
              </a:rPr>
              <a:t>: </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 Điểm hoà vốn kinh tế (hòa vốn trước lãi vay và thuế)</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 Điểm hòa vốn tài chính (hòa vốn sau lãi vay, trước thuế) - Điểm hòa vốn thực. 	</a:t>
            </a:r>
            <a:endParaRPr lang="en-US" sz="2700" dirty="0" smtClean="0">
              <a:solidFill>
                <a:srgbClr val="000000"/>
              </a:solidFill>
              <a:effectLst/>
              <a:latin typeface="Times New Roman" pitchFamily="18" charset="0"/>
              <a:cs typeface="Times New Roman" pitchFamily="18" charset="0"/>
            </a:endParaRPr>
          </a:p>
        </p:txBody>
      </p:sp>
      <p:pic>
        <p:nvPicPr>
          <p:cNvPr id="8"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9"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p:txBody>
          <a:bodyPr/>
          <a:lstStyle/>
          <a:p>
            <a:pPr>
              <a:defRPr/>
            </a:pPr>
            <a:fld id="{9A7FE413-F96F-4E70-998A-25496D7F9E1A}" type="datetime1">
              <a:rPr lang="en-US"/>
              <a:pPr>
                <a:defRPr/>
              </a:pPr>
              <a:t>7/24/2014</a:t>
            </a:fld>
            <a:endParaRPr lang="en-US"/>
          </a:p>
        </p:txBody>
      </p:sp>
      <p:sp>
        <p:nvSpPr>
          <p:cNvPr id="48131" name="Slide Number Placeholder 4"/>
          <p:cNvSpPr>
            <a:spLocks noGrp="1"/>
          </p:cNvSpPr>
          <p:nvPr>
            <p:ph type="sldNum" sz="quarter" idx="12"/>
          </p:nvPr>
        </p:nvSpPr>
        <p:spPr>
          <a:xfrm>
            <a:off x="3124200" y="6248400"/>
            <a:ext cx="2895600" cy="457200"/>
          </a:xfrm>
        </p:spPr>
        <p:txBody>
          <a:bodyPr/>
          <a:lstStyle/>
          <a:p>
            <a:pPr algn="ctr">
              <a:defRPr/>
            </a:pPr>
            <a:fld id="{8CB77B26-8D4F-4BDA-B2AB-721FBA98ED10}" type="slidenum">
              <a:rPr lang="en-US">
                <a:solidFill>
                  <a:srgbClr val="2C0000"/>
                </a:solidFill>
              </a:rPr>
              <a:pPr algn="ctr">
                <a:defRPr/>
              </a:pPr>
              <a:t>22</a:t>
            </a:fld>
            <a:endParaRPr lang="en-US" dirty="0">
              <a:solidFill>
                <a:srgbClr val="2C0000"/>
              </a:solidFill>
            </a:endParaRPr>
          </a:p>
        </p:txBody>
      </p:sp>
      <p:sp>
        <p:nvSpPr>
          <p:cNvPr id="335874" name="Rectangle 2"/>
          <p:cNvSpPr>
            <a:spLocks noGrp="1" noRot="1" noChangeArrowheads="1"/>
          </p:cNvSpPr>
          <p:nvPr>
            <p:ph type="title"/>
          </p:nvPr>
        </p:nvSpPr>
        <p:spPr>
          <a:xfrm>
            <a:off x="457200" y="274638"/>
            <a:ext cx="8229600" cy="788987"/>
          </a:xfrm>
        </p:spPr>
        <p:txBody>
          <a:bodyPr/>
          <a:lstStyle/>
          <a:p>
            <a:pPr eaLnBrk="1" hangingPunct="1">
              <a:defRPr/>
            </a:pPr>
            <a:r>
              <a:rPr lang="vi-VN" sz="2800" b="1" dirty="0" smtClean="0">
                <a:solidFill>
                  <a:srgbClr val="000000"/>
                </a:solidFill>
                <a:effectLst/>
                <a:latin typeface="Times New Roman" pitchFamily="18" charset="0"/>
                <a:cs typeface="Times New Roman" pitchFamily="18" charset="0"/>
              </a:rPr>
              <a:t>Đồ thị biểu diễn điểm hoà vốn</a:t>
            </a:r>
            <a:endParaRPr lang="en-US" sz="2800" b="1" dirty="0" smtClean="0">
              <a:solidFill>
                <a:srgbClr val="000000"/>
              </a:solidFill>
              <a:effectLst/>
              <a:latin typeface="Times New Roman" pitchFamily="18" charset="0"/>
              <a:cs typeface="Times New Roman" pitchFamily="18" charset="0"/>
            </a:endParaRPr>
          </a:p>
        </p:txBody>
      </p:sp>
      <p:sp>
        <p:nvSpPr>
          <p:cNvPr id="48133" name="Line 4"/>
          <p:cNvSpPr>
            <a:spLocks noChangeShapeType="1"/>
          </p:cNvSpPr>
          <p:nvPr/>
        </p:nvSpPr>
        <p:spPr bwMode="auto">
          <a:xfrm flipV="1">
            <a:off x="1066800" y="1828800"/>
            <a:ext cx="0" cy="3962400"/>
          </a:xfrm>
          <a:prstGeom prst="line">
            <a:avLst/>
          </a:prstGeom>
          <a:noFill/>
          <a:ln w="28575">
            <a:solidFill>
              <a:srgbClr val="000000"/>
            </a:solidFill>
            <a:round/>
            <a:headEnd/>
            <a:tailEnd type="triangle" w="med" len="me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4" name="Line 5"/>
          <p:cNvSpPr>
            <a:spLocks noChangeShapeType="1"/>
          </p:cNvSpPr>
          <p:nvPr/>
        </p:nvSpPr>
        <p:spPr bwMode="auto">
          <a:xfrm>
            <a:off x="1066800" y="5791200"/>
            <a:ext cx="6172200" cy="0"/>
          </a:xfrm>
          <a:prstGeom prst="line">
            <a:avLst/>
          </a:prstGeom>
          <a:noFill/>
          <a:ln w="28575">
            <a:solidFill>
              <a:srgbClr val="2C0000"/>
            </a:solidFill>
            <a:round/>
            <a:headEnd/>
            <a:tailEnd type="triangle" w="med" len="me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5" name="Line 6"/>
          <p:cNvSpPr>
            <a:spLocks noChangeShapeType="1"/>
          </p:cNvSpPr>
          <p:nvPr/>
        </p:nvSpPr>
        <p:spPr bwMode="auto">
          <a:xfrm>
            <a:off x="1066800" y="5105400"/>
            <a:ext cx="5715000" cy="0"/>
          </a:xfrm>
          <a:prstGeom prst="line">
            <a:avLst/>
          </a:prstGeom>
          <a:noFill/>
          <a:ln w="38100">
            <a:solidFill>
              <a:srgbClr val="000000"/>
            </a:solid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6" name="Line 7"/>
          <p:cNvSpPr>
            <a:spLocks noChangeShapeType="1"/>
          </p:cNvSpPr>
          <p:nvPr/>
        </p:nvSpPr>
        <p:spPr bwMode="auto">
          <a:xfrm flipV="1">
            <a:off x="1066800" y="4038600"/>
            <a:ext cx="4267200" cy="1752600"/>
          </a:xfrm>
          <a:prstGeom prst="line">
            <a:avLst/>
          </a:prstGeom>
          <a:noFill/>
          <a:ln w="28575">
            <a:solidFill>
              <a:schemeClr val="tx1"/>
            </a:solid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7" name="Line 8"/>
          <p:cNvSpPr>
            <a:spLocks noChangeShapeType="1"/>
          </p:cNvSpPr>
          <p:nvPr/>
        </p:nvSpPr>
        <p:spPr bwMode="auto">
          <a:xfrm flipV="1">
            <a:off x="1066800" y="3124200"/>
            <a:ext cx="4724400" cy="1981200"/>
          </a:xfrm>
          <a:prstGeom prst="line">
            <a:avLst/>
          </a:prstGeom>
          <a:noFill/>
          <a:ln w="38100">
            <a:solidFill>
              <a:srgbClr val="000000"/>
            </a:solid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8" name="Line 9"/>
          <p:cNvSpPr>
            <a:spLocks noChangeShapeType="1"/>
          </p:cNvSpPr>
          <p:nvPr/>
        </p:nvSpPr>
        <p:spPr bwMode="auto">
          <a:xfrm flipV="1">
            <a:off x="1066800" y="1295400"/>
            <a:ext cx="5334000" cy="4495800"/>
          </a:xfrm>
          <a:prstGeom prst="line">
            <a:avLst/>
          </a:prstGeom>
          <a:noFill/>
          <a:ln w="28575">
            <a:solidFill>
              <a:srgbClr val="000000"/>
            </a:solid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9" name="Text Box 10"/>
          <p:cNvSpPr txBox="1">
            <a:spLocks noChangeArrowheads="1"/>
          </p:cNvSpPr>
          <p:nvPr/>
        </p:nvSpPr>
        <p:spPr bwMode="auto">
          <a:xfrm>
            <a:off x="898525" y="1344613"/>
            <a:ext cx="2129942" cy="461665"/>
          </a:xfrm>
          <a:prstGeom prst="rect">
            <a:avLst/>
          </a:prstGeom>
          <a:noFill/>
          <a:ln w="9525">
            <a:noFill/>
            <a:miter lim="800000"/>
            <a:headEnd/>
            <a:tailEnd/>
          </a:ln>
        </p:spPr>
        <p:txBody>
          <a:bodyPr wrap="none">
            <a:spAutoFit/>
          </a:bodyPr>
          <a:lstStyle/>
          <a:p>
            <a:pPr eaLnBrk="0" hangingPunct="0">
              <a:defRPr/>
            </a:pPr>
            <a:r>
              <a:rPr lang="en-US" sz="2400" b="1" dirty="0" smtClean="0">
                <a:solidFill>
                  <a:srgbClr val="2C0000"/>
                </a:solidFill>
                <a:latin typeface="Times New Roman" pitchFamily="18" charset="0"/>
                <a:cs typeface="Times New Roman" pitchFamily="18" charset="0"/>
              </a:rPr>
              <a:t>DT </a:t>
            </a:r>
            <a:r>
              <a:rPr lang="en-US" sz="2400" b="1" dirty="0" err="1" smtClean="0">
                <a:solidFill>
                  <a:srgbClr val="2C0000"/>
                </a:solidFill>
                <a:latin typeface="Times New Roman" pitchFamily="18" charset="0"/>
                <a:cs typeface="Times New Roman" pitchFamily="18" charset="0"/>
              </a:rPr>
              <a:t>và</a:t>
            </a:r>
            <a:r>
              <a:rPr lang="en-US" sz="2400" b="1" dirty="0" smtClean="0">
                <a:solidFill>
                  <a:srgbClr val="2C0000"/>
                </a:solidFill>
                <a:latin typeface="Times New Roman" pitchFamily="18" charset="0"/>
                <a:cs typeface="Times New Roman" pitchFamily="18" charset="0"/>
              </a:rPr>
              <a:t> Chi </a:t>
            </a:r>
            <a:r>
              <a:rPr lang="en-US" sz="2400" b="1" dirty="0" err="1" smtClean="0">
                <a:solidFill>
                  <a:srgbClr val="2C0000"/>
                </a:solidFill>
                <a:latin typeface="Times New Roman" pitchFamily="18" charset="0"/>
                <a:cs typeface="Times New Roman" pitchFamily="18" charset="0"/>
              </a:rPr>
              <a:t>phí</a:t>
            </a:r>
            <a:r>
              <a:rPr lang="en-US" sz="2400" b="1" dirty="0" smtClean="0">
                <a:solidFill>
                  <a:srgbClr val="2C0000"/>
                </a:solidFill>
                <a:latin typeface=".VnTime" pitchFamily="34" charset="0"/>
                <a:cs typeface="+mn-cs"/>
              </a:rPr>
              <a:t> </a:t>
            </a:r>
            <a:endParaRPr lang="en-US" sz="2400" b="1" dirty="0">
              <a:solidFill>
                <a:srgbClr val="2C0000"/>
              </a:solidFill>
              <a:latin typeface=".VnTime" pitchFamily="34" charset="0"/>
              <a:cs typeface="+mn-cs"/>
            </a:endParaRPr>
          </a:p>
        </p:txBody>
      </p:sp>
      <p:sp>
        <p:nvSpPr>
          <p:cNvPr id="48140" name="Text Box 11"/>
          <p:cNvSpPr txBox="1">
            <a:spLocks noChangeArrowheads="1"/>
          </p:cNvSpPr>
          <p:nvPr/>
        </p:nvSpPr>
        <p:spPr bwMode="auto">
          <a:xfrm>
            <a:off x="7299325" y="5535613"/>
            <a:ext cx="1523174" cy="461665"/>
          </a:xfrm>
          <a:prstGeom prst="rect">
            <a:avLst/>
          </a:prstGeom>
          <a:noFill/>
          <a:ln w="9525">
            <a:noFill/>
            <a:miter lim="800000"/>
            <a:headEnd/>
            <a:tailEnd/>
          </a:ln>
        </p:spPr>
        <p:txBody>
          <a:bodyPr wrap="none">
            <a:spAutoFit/>
          </a:bodyPr>
          <a:lstStyle/>
          <a:p>
            <a:pPr eaLnBrk="0" hangingPunct="0">
              <a:defRPr/>
            </a:pPr>
            <a:r>
              <a:rPr lang="en-US" sz="2400" b="1" dirty="0" err="1" smtClean="0">
                <a:solidFill>
                  <a:srgbClr val="2C0000"/>
                </a:solidFill>
                <a:latin typeface="Times New Roman" pitchFamily="18" charset="0"/>
                <a:cs typeface="Times New Roman" pitchFamily="18" charset="0"/>
              </a:rPr>
              <a:t>Sản</a:t>
            </a:r>
            <a:r>
              <a:rPr lang="en-US" sz="2400" b="1" dirty="0" smtClean="0">
                <a:solidFill>
                  <a:srgbClr val="2C0000"/>
                </a:solidFill>
                <a:latin typeface="Times New Roman" pitchFamily="18" charset="0"/>
                <a:cs typeface="Times New Roman" pitchFamily="18" charset="0"/>
              </a:rPr>
              <a:t> </a:t>
            </a:r>
            <a:r>
              <a:rPr lang="en-US" sz="2400" b="1" dirty="0" err="1" smtClean="0">
                <a:solidFill>
                  <a:srgbClr val="2C0000"/>
                </a:solidFill>
                <a:latin typeface="Times New Roman" pitchFamily="18" charset="0"/>
                <a:cs typeface="Times New Roman" pitchFamily="18" charset="0"/>
              </a:rPr>
              <a:t>lượng</a:t>
            </a:r>
            <a:endParaRPr lang="en-US" sz="2400" b="1" dirty="0">
              <a:solidFill>
                <a:srgbClr val="2C0000"/>
              </a:solidFill>
              <a:latin typeface="Times New Roman" pitchFamily="18" charset="0"/>
              <a:cs typeface="Times New Roman" pitchFamily="18" charset="0"/>
            </a:endParaRPr>
          </a:p>
        </p:txBody>
      </p:sp>
      <p:sp>
        <p:nvSpPr>
          <p:cNvPr id="48141" name="Text Box 12"/>
          <p:cNvSpPr txBox="1">
            <a:spLocks noChangeArrowheads="1"/>
          </p:cNvSpPr>
          <p:nvPr/>
        </p:nvSpPr>
        <p:spPr bwMode="auto">
          <a:xfrm>
            <a:off x="669925" y="5840413"/>
            <a:ext cx="338554" cy="461665"/>
          </a:xfrm>
          <a:prstGeom prst="rect">
            <a:avLst/>
          </a:prstGeom>
          <a:noFill/>
          <a:ln w="9525">
            <a:noFill/>
            <a:miter lim="800000"/>
            <a:headEnd/>
            <a:tailEnd/>
          </a:ln>
        </p:spPr>
        <p:txBody>
          <a:bodyPr wrap="none">
            <a:spAutoFit/>
          </a:bodyPr>
          <a:lstStyle/>
          <a:p>
            <a:pPr eaLnBrk="0" hangingPunct="0">
              <a:defRPr/>
            </a:pPr>
            <a:r>
              <a:rPr lang="en-US" sz="2400" b="1" dirty="0" smtClean="0">
                <a:solidFill>
                  <a:srgbClr val="2C0000"/>
                </a:solidFill>
                <a:latin typeface="Times New Roman" pitchFamily="18" charset="0"/>
                <a:cs typeface="Times New Roman" pitchFamily="18" charset="0"/>
              </a:rPr>
              <a:t>0</a:t>
            </a:r>
            <a:endParaRPr lang="en-US" sz="2400" b="1" dirty="0">
              <a:solidFill>
                <a:srgbClr val="2C0000"/>
              </a:solidFill>
              <a:latin typeface="Times New Roman" pitchFamily="18" charset="0"/>
              <a:cs typeface="Times New Roman" pitchFamily="18" charset="0"/>
            </a:endParaRPr>
          </a:p>
        </p:txBody>
      </p:sp>
      <p:sp>
        <p:nvSpPr>
          <p:cNvPr id="48142" name="Text Box 13"/>
          <p:cNvSpPr txBox="1">
            <a:spLocks noChangeArrowheads="1"/>
          </p:cNvSpPr>
          <p:nvPr/>
        </p:nvSpPr>
        <p:spPr bwMode="auto">
          <a:xfrm>
            <a:off x="3962400" y="1981200"/>
            <a:ext cx="764953" cy="461665"/>
          </a:xfrm>
          <a:prstGeom prst="rect">
            <a:avLst/>
          </a:prstGeom>
          <a:noFill/>
          <a:ln w="9525">
            <a:noFill/>
            <a:miter lim="800000"/>
            <a:headEnd/>
            <a:tailEnd/>
          </a:ln>
        </p:spPr>
        <p:txBody>
          <a:bodyPr wrap="none">
            <a:spAutoFit/>
          </a:bodyPr>
          <a:lstStyle/>
          <a:p>
            <a:pPr eaLnBrk="0" hangingPunct="0">
              <a:defRPr/>
            </a:pPr>
            <a:r>
              <a:rPr lang="en-US" sz="2400" b="1" dirty="0" err="1" smtClean="0">
                <a:solidFill>
                  <a:srgbClr val="2C0000"/>
                </a:solidFill>
                <a:latin typeface="Times New Roman" pitchFamily="18" charset="0"/>
                <a:cs typeface="Times New Roman" pitchFamily="18" charset="0"/>
              </a:rPr>
              <a:t>QxP</a:t>
            </a:r>
            <a:endParaRPr lang="en-US" sz="2400" b="1" dirty="0">
              <a:solidFill>
                <a:srgbClr val="2C0000"/>
              </a:solidFill>
              <a:latin typeface="Times New Roman" pitchFamily="18" charset="0"/>
              <a:cs typeface="Times New Roman" pitchFamily="18" charset="0"/>
            </a:endParaRPr>
          </a:p>
        </p:txBody>
      </p:sp>
      <p:sp>
        <p:nvSpPr>
          <p:cNvPr id="48143" name="Text Box 14"/>
          <p:cNvSpPr txBox="1">
            <a:spLocks noChangeArrowheads="1"/>
          </p:cNvSpPr>
          <p:nvPr/>
        </p:nvSpPr>
        <p:spPr bwMode="auto">
          <a:xfrm>
            <a:off x="5775325" y="3021013"/>
            <a:ext cx="1085554" cy="461665"/>
          </a:xfrm>
          <a:prstGeom prst="rect">
            <a:avLst/>
          </a:prstGeom>
          <a:noFill/>
          <a:ln w="9525">
            <a:noFill/>
            <a:miter lim="800000"/>
            <a:headEnd/>
            <a:tailEnd/>
          </a:ln>
        </p:spPr>
        <p:txBody>
          <a:bodyPr wrap="none">
            <a:spAutoFit/>
          </a:bodyPr>
          <a:lstStyle/>
          <a:p>
            <a:pPr eaLnBrk="0" hangingPunct="0">
              <a:defRPr/>
            </a:pPr>
            <a:r>
              <a:rPr lang="en-US" sz="2400" b="1" dirty="0">
                <a:solidFill>
                  <a:srgbClr val="2C0000"/>
                </a:solidFill>
                <a:latin typeface=".VnTime" pitchFamily="34" charset="0"/>
                <a:cs typeface="+mn-cs"/>
              </a:rPr>
              <a:t> </a:t>
            </a:r>
            <a:r>
              <a:rPr lang="en-US" sz="2400" b="1" dirty="0" smtClean="0">
                <a:solidFill>
                  <a:srgbClr val="2C0000"/>
                </a:solidFill>
                <a:latin typeface="Times New Roman" pitchFamily="18" charset="0"/>
                <a:cs typeface="Times New Roman" pitchFamily="18" charset="0"/>
              </a:rPr>
              <a:t>QV+F</a:t>
            </a:r>
            <a:endParaRPr lang="en-US" sz="2400" b="1" dirty="0">
              <a:solidFill>
                <a:srgbClr val="2C0000"/>
              </a:solidFill>
              <a:latin typeface="Times New Roman" pitchFamily="18" charset="0"/>
              <a:cs typeface="Times New Roman" pitchFamily="18" charset="0"/>
            </a:endParaRPr>
          </a:p>
        </p:txBody>
      </p:sp>
      <p:sp>
        <p:nvSpPr>
          <p:cNvPr id="48144" name="Text Box 15"/>
          <p:cNvSpPr txBox="1">
            <a:spLocks noChangeArrowheads="1"/>
          </p:cNvSpPr>
          <p:nvPr/>
        </p:nvSpPr>
        <p:spPr bwMode="auto">
          <a:xfrm>
            <a:off x="5607050" y="3783013"/>
            <a:ext cx="800219" cy="461665"/>
          </a:xfrm>
          <a:prstGeom prst="rect">
            <a:avLst/>
          </a:prstGeom>
          <a:noFill/>
          <a:ln w="9525">
            <a:solidFill>
              <a:schemeClr val="tx1"/>
            </a:solidFill>
            <a:miter lim="800000"/>
            <a:headEnd/>
            <a:tailEnd/>
          </a:ln>
        </p:spPr>
        <p:txBody>
          <a:bodyPr wrap="none">
            <a:spAutoFit/>
          </a:bodyPr>
          <a:lstStyle/>
          <a:p>
            <a:pPr eaLnBrk="0" hangingPunct="0">
              <a:defRPr/>
            </a:pPr>
            <a:r>
              <a:rPr lang="en-US" sz="2400" b="1" dirty="0" err="1" smtClean="0">
                <a:solidFill>
                  <a:srgbClr val="2C0000"/>
                </a:solidFill>
                <a:latin typeface="Times New Roman" pitchFamily="18" charset="0"/>
                <a:cs typeface="Times New Roman" pitchFamily="18" charset="0"/>
              </a:rPr>
              <a:t>QxV</a:t>
            </a:r>
            <a:endParaRPr lang="en-US" sz="2400" b="1" dirty="0">
              <a:solidFill>
                <a:srgbClr val="2C0000"/>
              </a:solidFill>
              <a:latin typeface="Times New Roman" pitchFamily="18" charset="0"/>
              <a:cs typeface="Times New Roman" pitchFamily="18" charset="0"/>
            </a:endParaRPr>
          </a:p>
        </p:txBody>
      </p:sp>
      <p:sp>
        <p:nvSpPr>
          <p:cNvPr id="48145" name="Text Box 16"/>
          <p:cNvSpPr txBox="1">
            <a:spLocks noChangeArrowheads="1"/>
          </p:cNvSpPr>
          <p:nvPr/>
        </p:nvSpPr>
        <p:spPr bwMode="auto">
          <a:xfrm>
            <a:off x="7021513" y="4876800"/>
            <a:ext cx="369887" cy="457200"/>
          </a:xfrm>
          <a:prstGeom prst="rect">
            <a:avLst/>
          </a:prstGeom>
          <a:noFill/>
          <a:ln w="9525">
            <a:noFill/>
            <a:miter lim="800000"/>
            <a:headEnd/>
            <a:tailEnd/>
          </a:ln>
        </p:spPr>
        <p:txBody>
          <a:bodyPr wrap="none">
            <a:spAutoFit/>
          </a:bodyPr>
          <a:lstStyle/>
          <a:p>
            <a:pPr eaLnBrk="0" hangingPunct="0">
              <a:defRPr/>
            </a:pPr>
            <a:r>
              <a:rPr lang="en-US" sz="2400" b="1" dirty="0">
                <a:solidFill>
                  <a:srgbClr val="2C0000"/>
                </a:solidFill>
                <a:latin typeface=".VnTime" pitchFamily="34" charset="0"/>
                <a:cs typeface="+mn-cs"/>
              </a:rPr>
              <a:t>F</a:t>
            </a:r>
          </a:p>
        </p:txBody>
      </p:sp>
      <p:sp>
        <p:nvSpPr>
          <p:cNvPr id="48146" name="Text Box 17"/>
          <p:cNvSpPr txBox="1">
            <a:spLocks noChangeArrowheads="1"/>
          </p:cNvSpPr>
          <p:nvPr/>
        </p:nvSpPr>
        <p:spPr bwMode="auto">
          <a:xfrm>
            <a:off x="1219200" y="3511550"/>
            <a:ext cx="1498600" cy="867930"/>
          </a:xfrm>
          <a:prstGeom prst="rect">
            <a:avLst/>
          </a:prstGeom>
          <a:noFill/>
          <a:ln w="9525">
            <a:noFill/>
            <a:miter lim="800000"/>
            <a:headEnd/>
            <a:tailEnd/>
          </a:ln>
        </p:spPr>
        <p:txBody>
          <a:bodyPr>
            <a:spAutoFit/>
          </a:bodyPr>
          <a:lstStyle/>
          <a:p>
            <a:pPr eaLnBrk="0" hangingPunct="0">
              <a:lnSpc>
                <a:spcPct val="70000"/>
              </a:lnSpc>
              <a:spcBef>
                <a:spcPct val="20000"/>
              </a:spcBef>
              <a:defRPr/>
            </a:pPr>
            <a:r>
              <a:rPr lang="en-US" sz="2400" b="1" dirty="0" err="1" smtClean="0">
                <a:solidFill>
                  <a:srgbClr val="2C0000"/>
                </a:solidFill>
                <a:latin typeface="Times New Roman" pitchFamily="18" charset="0"/>
                <a:cs typeface="Times New Roman" pitchFamily="18" charset="0"/>
              </a:rPr>
              <a:t>Điểm</a:t>
            </a:r>
            <a:r>
              <a:rPr lang="en-US" sz="2400" b="1" dirty="0" smtClean="0">
                <a:solidFill>
                  <a:srgbClr val="2C0000"/>
                </a:solidFill>
                <a:latin typeface="Times New Roman" pitchFamily="18" charset="0"/>
                <a:cs typeface="Times New Roman" pitchFamily="18" charset="0"/>
              </a:rPr>
              <a:t> </a:t>
            </a:r>
            <a:r>
              <a:rPr lang="en-US" sz="2400" b="1" dirty="0" err="1" smtClean="0">
                <a:solidFill>
                  <a:srgbClr val="2C0000"/>
                </a:solidFill>
                <a:latin typeface="Times New Roman" pitchFamily="18" charset="0"/>
                <a:cs typeface="Times New Roman" pitchFamily="18" charset="0"/>
              </a:rPr>
              <a:t>hòa</a:t>
            </a:r>
            <a:r>
              <a:rPr lang="en-US" sz="2400" b="1" dirty="0" smtClean="0">
                <a:solidFill>
                  <a:srgbClr val="2C0000"/>
                </a:solidFill>
                <a:latin typeface="Times New Roman" pitchFamily="18" charset="0"/>
                <a:cs typeface="Times New Roman" pitchFamily="18" charset="0"/>
              </a:rPr>
              <a:t> </a:t>
            </a:r>
            <a:r>
              <a:rPr lang="en-US" sz="2400" b="1" dirty="0" err="1" smtClean="0">
                <a:solidFill>
                  <a:srgbClr val="2C0000"/>
                </a:solidFill>
                <a:latin typeface="Times New Roman" pitchFamily="18" charset="0"/>
                <a:cs typeface="Times New Roman" pitchFamily="18" charset="0"/>
              </a:rPr>
              <a:t>vốn</a:t>
            </a:r>
            <a:r>
              <a:rPr lang="en-US" sz="2400" b="1" dirty="0" smtClean="0">
                <a:solidFill>
                  <a:srgbClr val="2C0000"/>
                </a:solidFill>
                <a:latin typeface="Times New Roman" pitchFamily="18" charset="0"/>
                <a:cs typeface="Times New Roman" pitchFamily="18" charset="0"/>
              </a:rPr>
              <a:t> </a:t>
            </a:r>
            <a:r>
              <a:rPr lang="en-US" sz="2400" b="1" dirty="0" err="1" smtClean="0">
                <a:solidFill>
                  <a:srgbClr val="2C0000"/>
                </a:solidFill>
                <a:latin typeface="Times New Roman" pitchFamily="18" charset="0"/>
                <a:cs typeface="Times New Roman" pitchFamily="18" charset="0"/>
              </a:rPr>
              <a:t>kinh</a:t>
            </a:r>
            <a:r>
              <a:rPr lang="en-US" sz="2400" b="1" dirty="0" smtClean="0">
                <a:solidFill>
                  <a:srgbClr val="2C0000"/>
                </a:solidFill>
                <a:latin typeface="Times New Roman" pitchFamily="18" charset="0"/>
                <a:cs typeface="Times New Roman" pitchFamily="18" charset="0"/>
              </a:rPr>
              <a:t> </a:t>
            </a:r>
            <a:r>
              <a:rPr lang="en-US" sz="2400" b="1" dirty="0" err="1" smtClean="0">
                <a:solidFill>
                  <a:srgbClr val="2C0000"/>
                </a:solidFill>
                <a:latin typeface="Times New Roman" pitchFamily="18" charset="0"/>
                <a:cs typeface="Times New Roman" pitchFamily="18" charset="0"/>
              </a:rPr>
              <a:t>tế</a:t>
            </a:r>
            <a:endParaRPr lang="en-US" sz="2400" b="1" dirty="0">
              <a:solidFill>
                <a:srgbClr val="2C0000"/>
              </a:solidFill>
              <a:latin typeface="Times New Roman" pitchFamily="18" charset="0"/>
              <a:cs typeface="Times New Roman" pitchFamily="18" charset="0"/>
            </a:endParaRPr>
          </a:p>
        </p:txBody>
      </p:sp>
      <p:sp>
        <p:nvSpPr>
          <p:cNvPr id="48147" name="Line 18"/>
          <p:cNvSpPr>
            <a:spLocks noChangeShapeType="1"/>
          </p:cNvSpPr>
          <p:nvPr/>
        </p:nvSpPr>
        <p:spPr bwMode="auto">
          <a:xfrm>
            <a:off x="2286000" y="4114800"/>
            <a:ext cx="381000" cy="304800"/>
          </a:xfrm>
          <a:prstGeom prst="line">
            <a:avLst/>
          </a:prstGeom>
          <a:noFill/>
          <a:ln w="9525">
            <a:solidFill>
              <a:srgbClr val="2C0000"/>
            </a:solidFill>
            <a:prstDash val="dashDot"/>
            <a:round/>
            <a:headEnd/>
            <a:tailEnd type="triangle" w="med" len="me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48" name="Text Box 20"/>
          <p:cNvSpPr txBox="1">
            <a:spLocks noChangeArrowheads="1"/>
          </p:cNvSpPr>
          <p:nvPr/>
        </p:nvSpPr>
        <p:spPr bwMode="auto">
          <a:xfrm>
            <a:off x="1752600" y="5916613"/>
            <a:ext cx="671979" cy="461665"/>
          </a:xfrm>
          <a:prstGeom prst="rect">
            <a:avLst/>
          </a:prstGeom>
          <a:noFill/>
          <a:ln w="9525">
            <a:noFill/>
            <a:miter lim="800000"/>
            <a:headEnd/>
            <a:tailEnd/>
          </a:ln>
        </p:spPr>
        <p:txBody>
          <a:bodyPr wrap="none">
            <a:spAutoFit/>
          </a:bodyPr>
          <a:lstStyle/>
          <a:p>
            <a:pPr eaLnBrk="0" hangingPunct="0">
              <a:defRPr/>
            </a:pP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Qh</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8149" name="Line 22"/>
          <p:cNvSpPr>
            <a:spLocks noChangeShapeType="1"/>
          </p:cNvSpPr>
          <p:nvPr/>
        </p:nvSpPr>
        <p:spPr bwMode="auto">
          <a:xfrm>
            <a:off x="2667000" y="4419600"/>
            <a:ext cx="0" cy="1371600"/>
          </a:xfrm>
          <a:prstGeom prst="line">
            <a:avLst/>
          </a:prstGeom>
          <a:noFill/>
          <a:ln w="9525">
            <a:solidFill>
              <a:srgbClr val="2C0000"/>
            </a:solidFill>
            <a:prstDash val="sysDot"/>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50" name="Text Box 24"/>
          <p:cNvSpPr txBox="1">
            <a:spLocks noChangeArrowheads="1"/>
          </p:cNvSpPr>
          <p:nvPr/>
        </p:nvSpPr>
        <p:spPr bwMode="auto">
          <a:xfrm>
            <a:off x="533400" y="4876800"/>
            <a:ext cx="304800" cy="457200"/>
          </a:xfrm>
          <a:prstGeom prst="rect">
            <a:avLst/>
          </a:prstGeom>
          <a:noFill/>
          <a:ln w="9525">
            <a:noFill/>
            <a:miter lim="800000"/>
            <a:headEnd/>
            <a:tailEnd/>
          </a:ln>
        </p:spPr>
        <p:txBody>
          <a:bodyPr>
            <a:spAutoFit/>
          </a:bodyPr>
          <a:lstStyle/>
          <a:p>
            <a:pPr eaLnBrk="0" hangingPunct="0">
              <a:spcBef>
                <a:spcPct val="50000"/>
              </a:spcBef>
              <a:defRPr/>
            </a:pP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F</a:t>
            </a: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p:txBody>
          <a:bodyPr/>
          <a:lstStyle/>
          <a:p>
            <a:pPr>
              <a:defRPr/>
            </a:pPr>
            <a:fld id="{9A7FE413-F96F-4E70-998A-25496D7F9E1A}" type="datetime1">
              <a:rPr lang="en-US"/>
              <a:pPr>
                <a:defRPr/>
              </a:pPr>
              <a:t>7/24/2014</a:t>
            </a:fld>
            <a:endParaRPr lang="en-US"/>
          </a:p>
        </p:txBody>
      </p:sp>
      <p:sp>
        <p:nvSpPr>
          <p:cNvPr id="48131" name="Slide Number Placeholder 4"/>
          <p:cNvSpPr>
            <a:spLocks noGrp="1"/>
          </p:cNvSpPr>
          <p:nvPr>
            <p:ph type="sldNum" sz="quarter" idx="12"/>
          </p:nvPr>
        </p:nvSpPr>
        <p:spPr>
          <a:xfrm>
            <a:off x="3124200" y="6248400"/>
            <a:ext cx="2895600" cy="457200"/>
          </a:xfrm>
        </p:spPr>
        <p:txBody>
          <a:bodyPr/>
          <a:lstStyle/>
          <a:p>
            <a:pPr algn="ctr">
              <a:defRPr/>
            </a:pPr>
            <a:fld id="{B57337D6-94B7-49A3-A142-D96BB486CA1D}" type="slidenum">
              <a:rPr lang="en-US"/>
              <a:pPr algn="ctr">
                <a:defRPr/>
              </a:pPr>
              <a:t>23</a:t>
            </a:fld>
            <a:endParaRPr lang="en-US"/>
          </a:p>
        </p:txBody>
      </p:sp>
      <p:sp>
        <p:nvSpPr>
          <p:cNvPr id="335874" name="Rectangle 2"/>
          <p:cNvSpPr>
            <a:spLocks noGrp="1" noRot="1" noChangeArrowheads="1"/>
          </p:cNvSpPr>
          <p:nvPr>
            <p:ph type="title"/>
          </p:nvPr>
        </p:nvSpPr>
        <p:spPr>
          <a:xfrm>
            <a:off x="304800" y="152400"/>
            <a:ext cx="8686800" cy="788988"/>
          </a:xfrm>
        </p:spPr>
        <p:txBody>
          <a:bodyPr/>
          <a:lstStyle/>
          <a:p>
            <a:pPr eaLnBrk="1" hangingPunct="1">
              <a:defRPr/>
            </a:pPr>
            <a:r>
              <a:rPr lang="en-US" sz="2400" b="1" dirty="0" smtClean="0">
                <a:solidFill>
                  <a:srgbClr val="000000"/>
                </a:solidFill>
                <a:latin typeface="Times New Roman" pitchFamily="18" charset="0"/>
                <a:cs typeface="Times New Roman" pitchFamily="18" charset="0"/>
              </a:rPr>
              <a:t> </a:t>
            </a:r>
            <a:r>
              <a:rPr lang="en-US" sz="2800" b="1" dirty="0" smtClean="0">
                <a:solidFill>
                  <a:srgbClr val="000000"/>
                </a:solidFill>
                <a:effectLst/>
                <a:latin typeface="Times New Roman" pitchFamily="18" charset="0"/>
                <a:cs typeface="Times New Roman" pitchFamily="18" charset="0"/>
              </a:rPr>
              <a:t>Đ</a:t>
            </a:r>
            <a:r>
              <a:rPr lang="vi-VN" sz="2800" b="1" dirty="0" smtClean="0">
                <a:solidFill>
                  <a:srgbClr val="000000"/>
                </a:solidFill>
                <a:effectLst/>
                <a:latin typeface="Times New Roman" pitchFamily="18" charset="0"/>
                <a:cs typeface="Times New Roman" pitchFamily="18" charset="0"/>
              </a:rPr>
              <a:t>iểm hoà vốn kinh tế và điểm hoà vốn tài chính</a:t>
            </a:r>
            <a:endParaRPr lang="en-US" sz="2800" b="1" dirty="0" smtClean="0">
              <a:solidFill>
                <a:srgbClr val="000000"/>
              </a:solidFill>
              <a:effectLst/>
              <a:latin typeface="Times New Roman" pitchFamily="18" charset="0"/>
              <a:cs typeface="Times New Roman" pitchFamily="18" charset="0"/>
            </a:endParaRPr>
          </a:p>
        </p:txBody>
      </p:sp>
      <p:sp>
        <p:nvSpPr>
          <p:cNvPr id="48133" name="Line 4"/>
          <p:cNvSpPr>
            <a:spLocks noChangeShapeType="1"/>
          </p:cNvSpPr>
          <p:nvPr/>
        </p:nvSpPr>
        <p:spPr bwMode="auto">
          <a:xfrm flipV="1">
            <a:off x="1066800" y="1828800"/>
            <a:ext cx="0" cy="3962400"/>
          </a:xfrm>
          <a:prstGeom prst="line">
            <a:avLst/>
          </a:prstGeom>
          <a:noFill/>
          <a:ln w="28575">
            <a:solidFill>
              <a:srgbClr val="2C0000"/>
            </a:solidFill>
            <a:round/>
            <a:headEnd/>
            <a:tailEnd type="triangle" w="med" len="me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4" name="Line 5"/>
          <p:cNvSpPr>
            <a:spLocks noChangeShapeType="1"/>
          </p:cNvSpPr>
          <p:nvPr/>
        </p:nvSpPr>
        <p:spPr bwMode="auto">
          <a:xfrm>
            <a:off x="1066800" y="5791200"/>
            <a:ext cx="6172200" cy="0"/>
          </a:xfrm>
          <a:prstGeom prst="line">
            <a:avLst/>
          </a:prstGeom>
          <a:noFill/>
          <a:ln w="28575">
            <a:solidFill>
              <a:srgbClr val="2C0000"/>
            </a:solidFill>
            <a:round/>
            <a:headEnd/>
            <a:tailEnd type="triangle" w="med" len="me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5" name="Line 6"/>
          <p:cNvSpPr>
            <a:spLocks noChangeShapeType="1"/>
          </p:cNvSpPr>
          <p:nvPr/>
        </p:nvSpPr>
        <p:spPr bwMode="auto">
          <a:xfrm>
            <a:off x="1066800" y="5105400"/>
            <a:ext cx="5715000" cy="0"/>
          </a:xfrm>
          <a:prstGeom prst="line">
            <a:avLst/>
          </a:prstGeom>
          <a:noFill/>
          <a:ln w="38100">
            <a:solidFill>
              <a:srgbClr val="2C0000"/>
            </a:solid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6" name="Line 7"/>
          <p:cNvSpPr>
            <a:spLocks noChangeShapeType="1"/>
          </p:cNvSpPr>
          <p:nvPr/>
        </p:nvSpPr>
        <p:spPr bwMode="auto">
          <a:xfrm flipV="1">
            <a:off x="1066800" y="4038600"/>
            <a:ext cx="4267200" cy="1752600"/>
          </a:xfrm>
          <a:prstGeom prst="line">
            <a:avLst/>
          </a:prstGeom>
          <a:noFill/>
          <a:ln w="28575">
            <a:solidFill>
              <a:srgbClr val="2C0000"/>
            </a:solid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7" name="Line 8"/>
          <p:cNvSpPr>
            <a:spLocks noChangeShapeType="1"/>
          </p:cNvSpPr>
          <p:nvPr/>
        </p:nvSpPr>
        <p:spPr bwMode="auto">
          <a:xfrm flipV="1">
            <a:off x="1066800" y="3124200"/>
            <a:ext cx="4724400" cy="1981200"/>
          </a:xfrm>
          <a:prstGeom prst="line">
            <a:avLst/>
          </a:prstGeom>
          <a:noFill/>
          <a:ln w="38100">
            <a:solidFill>
              <a:srgbClr val="2C0000"/>
            </a:solid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8" name="Line 9"/>
          <p:cNvSpPr>
            <a:spLocks noChangeShapeType="1"/>
          </p:cNvSpPr>
          <p:nvPr/>
        </p:nvSpPr>
        <p:spPr bwMode="auto">
          <a:xfrm flipV="1">
            <a:off x="1066800" y="1295400"/>
            <a:ext cx="5334000" cy="4495800"/>
          </a:xfrm>
          <a:prstGeom prst="line">
            <a:avLst/>
          </a:prstGeom>
          <a:noFill/>
          <a:ln w="28575">
            <a:solidFill>
              <a:srgbClr val="2C0000"/>
            </a:solid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39" name="Text Box 10"/>
          <p:cNvSpPr txBox="1">
            <a:spLocks noChangeArrowheads="1"/>
          </p:cNvSpPr>
          <p:nvPr/>
        </p:nvSpPr>
        <p:spPr bwMode="auto">
          <a:xfrm>
            <a:off x="898525" y="1344613"/>
            <a:ext cx="1966436" cy="461665"/>
          </a:xfrm>
          <a:prstGeom prst="rect">
            <a:avLst/>
          </a:prstGeom>
          <a:noFill/>
          <a:ln w="9525">
            <a:noFill/>
            <a:miter lim="800000"/>
            <a:headEnd/>
            <a:tailEnd/>
          </a:ln>
        </p:spPr>
        <p:txBody>
          <a:bodyPr wrap="none">
            <a:spAutoFit/>
          </a:bodyPr>
          <a:lstStyle/>
          <a:p>
            <a:pPr eaLnBrk="0" hangingPunct="0">
              <a:defRPr/>
            </a:pP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DT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chi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phí</a:t>
            </a: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8140" name="Text Box 11"/>
          <p:cNvSpPr txBox="1">
            <a:spLocks noChangeArrowheads="1"/>
          </p:cNvSpPr>
          <p:nvPr/>
        </p:nvSpPr>
        <p:spPr bwMode="auto">
          <a:xfrm>
            <a:off x="7299325" y="5535613"/>
            <a:ext cx="1557338" cy="457200"/>
          </a:xfrm>
          <a:prstGeom prst="rect">
            <a:avLst/>
          </a:prstGeom>
          <a:noFill/>
          <a:ln w="9525">
            <a:noFill/>
            <a:miter lim="800000"/>
            <a:headEnd/>
            <a:tailEnd/>
          </a:ln>
        </p:spPr>
        <p:txBody>
          <a:bodyPr wrap="none">
            <a:spAutoFit/>
          </a:bodyPr>
          <a:lstStyle/>
          <a:p>
            <a:pPr eaLnBrk="0" hangingPunct="0">
              <a:defRPr/>
            </a:pPr>
            <a:r>
              <a:rPr lang="en-US" sz="2400" b="1" dirty="0" err="1">
                <a:solidFill>
                  <a:srgbClr val="2C0000"/>
                </a:solidFill>
                <a:effectLst>
                  <a:outerShdw blurRad="38100" dist="38100" dir="2700000" algn="tl">
                    <a:srgbClr val="000000">
                      <a:alpha val="43137"/>
                    </a:srgbClr>
                  </a:outerShdw>
                </a:effectLst>
                <a:latin typeface=".VnTime" pitchFamily="34" charset="0"/>
                <a:cs typeface="+mn-cs"/>
              </a:rPr>
              <a:t>S¶n</a:t>
            </a:r>
            <a:r>
              <a:rPr lang="en-US" sz="2400" b="1" dirty="0">
                <a:solidFill>
                  <a:srgbClr val="2C0000"/>
                </a:solidFill>
                <a:effectLst>
                  <a:outerShdw blurRad="38100" dist="38100" dir="2700000" algn="tl">
                    <a:srgbClr val="000000">
                      <a:alpha val="43137"/>
                    </a:srgbClr>
                  </a:outerShdw>
                </a:effectLst>
                <a:latin typeface=".VnTime" pitchFamily="34" charset="0"/>
                <a:cs typeface="+mn-cs"/>
              </a:rPr>
              <a:t> </a:t>
            </a:r>
            <a:r>
              <a:rPr lang="en-US" sz="2400" b="1" dirty="0" err="1">
                <a:solidFill>
                  <a:srgbClr val="2C0000"/>
                </a:solidFill>
                <a:effectLst>
                  <a:outerShdw blurRad="38100" dist="38100" dir="2700000" algn="tl">
                    <a:srgbClr val="000000">
                      <a:alpha val="43137"/>
                    </a:srgbClr>
                  </a:outerShdw>
                </a:effectLst>
                <a:latin typeface=".VnTime" pitchFamily="34" charset="0"/>
                <a:cs typeface="+mn-cs"/>
              </a:rPr>
              <a:t>l­îng</a:t>
            </a:r>
            <a:r>
              <a:rPr lang="en-US" sz="2400" b="1" dirty="0">
                <a:solidFill>
                  <a:srgbClr val="2C0000"/>
                </a:solidFill>
                <a:effectLst>
                  <a:outerShdw blurRad="38100" dist="38100" dir="2700000" algn="tl">
                    <a:srgbClr val="000000">
                      <a:alpha val="43137"/>
                    </a:srgbClr>
                  </a:outerShdw>
                </a:effectLst>
                <a:latin typeface=".VnTime" pitchFamily="34" charset="0"/>
                <a:cs typeface="+mn-cs"/>
              </a:rPr>
              <a:t> </a:t>
            </a:r>
          </a:p>
        </p:txBody>
      </p:sp>
      <p:sp>
        <p:nvSpPr>
          <p:cNvPr id="48141" name="Text Box 12"/>
          <p:cNvSpPr txBox="1">
            <a:spLocks noChangeArrowheads="1"/>
          </p:cNvSpPr>
          <p:nvPr/>
        </p:nvSpPr>
        <p:spPr bwMode="auto">
          <a:xfrm>
            <a:off x="669925" y="5840413"/>
            <a:ext cx="336550" cy="457200"/>
          </a:xfrm>
          <a:prstGeom prst="rect">
            <a:avLst/>
          </a:prstGeom>
          <a:noFill/>
          <a:ln w="9525">
            <a:noFill/>
            <a:miter lim="800000"/>
            <a:headEnd/>
            <a:tailEnd/>
          </a:ln>
        </p:spPr>
        <p:txBody>
          <a:bodyPr wrap="none">
            <a:spAutoFit/>
          </a:bodyPr>
          <a:lstStyle/>
          <a:p>
            <a:pPr eaLnBrk="0" hangingPunct="0">
              <a:defRPr/>
            </a:pPr>
            <a:r>
              <a:rPr lang="en-US" sz="2400" b="1" dirty="0">
                <a:solidFill>
                  <a:srgbClr val="2C0000"/>
                </a:solidFill>
                <a:effectLst>
                  <a:outerShdw blurRad="38100" dist="38100" dir="2700000" algn="tl">
                    <a:srgbClr val="000000">
                      <a:alpha val="43137"/>
                    </a:srgbClr>
                  </a:outerShdw>
                </a:effectLst>
                <a:latin typeface=".VnTime" pitchFamily="34" charset="0"/>
                <a:cs typeface="+mn-cs"/>
              </a:rPr>
              <a:t>0</a:t>
            </a:r>
          </a:p>
        </p:txBody>
      </p:sp>
      <p:sp>
        <p:nvSpPr>
          <p:cNvPr id="48142" name="Text Box 13"/>
          <p:cNvSpPr txBox="1">
            <a:spLocks noChangeArrowheads="1"/>
          </p:cNvSpPr>
          <p:nvPr/>
        </p:nvSpPr>
        <p:spPr bwMode="auto">
          <a:xfrm>
            <a:off x="3962400" y="1981200"/>
            <a:ext cx="764953" cy="461665"/>
          </a:xfrm>
          <a:prstGeom prst="rect">
            <a:avLst/>
          </a:prstGeom>
          <a:noFill/>
          <a:ln w="9525">
            <a:noFill/>
            <a:miter lim="800000"/>
            <a:headEnd/>
            <a:tailEnd/>
          </a:ln>
        </p:spPr>
        <p:txBody>
          <a:bodyPr wrap="none">
            <a:spAutoFit/>
          </a:bodyPr>
          <a:lstStyle/>
          <a:p>
            <a:pPr eaLnBrk="0" hangingPunct="0">
              <a:defRPr/>
            </a:pP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QxP</a:t>
            </a: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8143" name="Text Box 14"/>
          <p:cNvSpPr txBox="1">
            <a:spLocks noChangeArrowheads="1"/>
          </p:cNvSpPr>
          <p:nvPr/>
        </p:nvSpPr>
        <p:spPr bwMode="auto">
          <a:xfrm>
            <a:off x="5775325" y="3021013"/>
            <a:ext cx="1076325" cy="457200"/>
          </a:xfrm>
          <a:prstGeom prst="rect">
            <a:avLst/>
          </a:prstGeom>
          <a:noFill/>
          <a:ln w="9525">
            <a:noFill/>
            <a:miter lim="800000"/>
            <a:headEnd/>
            <a:tailEnd/>
          </a:ln>
        </p:spPr>
        <p:txBody>
          <a:bodyPr wrap="none">
            <a:spAutoFit/>
          </a:bodyPr>
          <a:lstStyle/>
          <a:p>
            <a:pPr eaLnBrk="0" hangingPunct="0">
              <a:defRPr/>
            </a:pPr>
            <a:r>
              <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QV+F</a:t>
            </a:r>
          </a:p>
        </p:txBody>
      </p:sp>
      <p:sp>
        <p:nvSpPr>
          <p:cNvPr id="48144" name="Text Box 15"/>
          <p:cNvSpPr txBox="1">
            <a:spLocks noChangeArrowheads="1"/>
          </p:cNvSpPr>
          <p:nvPr/>
        </p:nvSpPr>
        <p:spPr bwMode="auto">
          <a:xfrm>
            <a:off x="5607050" y="3783013"/>
            <a:ext cx="946150" cy="457200"/>
          </a:xfrm>
          <a:prstGeom prst="rect">
            <a:avLst/>
          </a:prstGeom>
          <a:noFill/>
          <a:ln w="9525">
            <a:noFill/>
            <a:miter lim="800000"/>
            <a:headEnd/>
            <a:tailEnd/>
          </a:ln>
        </p:spPr>
        <p:txBody>
          <a:bodyPr wrap="none">
            <a:spAutoFit/>
          </a:bodyPr>
          <a:lstStyle/>
          <a:p>
            <a:pPr eaLnBrk="0" hangingPunct="0">
              <a:defRPr/>
            </a:pPr>
            <a:r>
              <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Q x V</a:t>
            </a:r>
          </a:p>
        </p:txBody>
      </p:sp>
      <p:sp>
        <p:nvSpPr>
          <p:cNvPr id="48145" name="Text Box 16"/>
          <p:cNvSpPr txBox="1">
            <a:spLocks noChangeArrowheads="1"/>
          </p:cNvSpPr>
          <p:nvPr/>
        </p:nvSpPr>
        <p:spPr bwMode="auto">
          <a:xfrm>
            <a:off x="7021513" y="4876800"/>
            <a:ext cx="369887" cy="457200"/>
          </a:xfrm>
          <a:prstGeom prst="rect">
            <a:avLst/>
          </a:prstGeom>
          <a:noFill/>
          <a:ln w="9525">
            <a:noFill/>
            <a:miter lim="800000"/>
            <a:headEnd/>
            <a:tailEnd/>
          </a:ln>
        </p:spPr>
        <p:txBody>
          <a:bodyPr wrap="none">
            <a:spAutoFit/>
          </a:bodyPr>
          <a:lstStyle/>
          <a:p>
            <a:pPr eaLnBrk="0" hangingPunct="0">
              <a:defRPr/>
            </a:pPr>
            <a:r>
              <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F</a:t>
            </a:r>
          </a:p>
        </p:txBody>
      </p:sp>
      <p:sp>
        <p:nvSpPr>
          <p:cNvPr id="48146" name="Text Box 17"/>
          <p:cNvSpPr txBox="1">
            <a:spLocks noChangeArrowheads="1"/>
          </p:cNvSpPr>
          <p:nvPr/>
        </p:nvSpPr>
        <p:spPr bwMode="auto">
          <a:xfrm>
            <a:off x="1219200" y="3511550"/>
            <a:ext cx="1498600" cy="1207831"/>
          </a:xfrm>
          <a:prstGeom prst="rect">
            <a:avLst/>
          </a:prstGeom>
          <a:noFill/>
          <a:ln w="9525">
            <a:noFill/>
            <a:miter lim="800000"/>
            <a:headEnd/>
            <a:tailEnd/>
          </a:ln>
        </p:spPr>
        <p:txBody>
          <a:bodyPr>
            <a:spAutoFit/>
          </a:bodyPr>
          <a:lstStyle/>
          <a:p>
            <a:pPr eaLnBrk="0" hangingPunct="0">
              <a:lnSpc>
                <a:spcPct val="70000"/>
              </a:lnSpc>
              <a:spcBef>
                <a:spcPct val="20000"/>
              </a:spcBef>
              <a:defRPr/>
            </a:pP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Điểm</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hòa</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vốn</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kinh</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tế</a:t>
            </a:r>
            <a:endPar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a:p>
            <a:pPr eaLnBrk="0" hangingPunct="0">
              <a:lnSpc>
                <a:spcPct val="70000"/>
              </a:lnSpc>
              <a:spcBef>
                <a:spcPct val="20000"/>
              </a:spcBef>
              <a:defRPr/>
            </a:pP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8147" name="Line 18"/>
          <p:cNvSpPr>
            <a:spLocks noChangeShapeType="1"/>
          </p:cNvSpPr>
          <p:nvPr/>
        </p:nvSpPr>
        <p:spPr bwMode="auto">
          <a:xfrm>
            <a:off x="2286000" y="4114800"/>
            <a:ext cx="381000" cy="304800"/>
          </a:xfrm>
          <a:prstGeom prst="line">
            <a:avLst/>
          </a:prstGeom>
          <a:noFill/>
          <a:ln w="9525">
            <a:solidFill>
              <a:srgbClr val="2C0000"/>
            </a:solidFill>
            <a:prstDash val="dashDot"/>
            <a:round/>
            <a:headEnd/>
            <a:tailEnd type="triangle" w="med" len="me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48" name="Text Box 20"/>
          <p:cNvSpPr txBox="1">
            <a:spLocks noChangeArrowheads="1"/>
          </p:cNvSpPr>
          <p:nvPr/>
        </p:nvSpPr>
        <p:spPr bwMode="auto">
          <a:xfrm>
            <a:off x="1752600" y="5916613"/>
            <a:ext cx="1587294" cy="461665"/>
          </a:xfrm>
          <a:prstGeom prst="rect">
            <a:avLst/>
          </a:prstGeom>
          <a:noFill/>
          <a:ln w="9525">
            <a:solidFill>
              <a:schemeClr val="tx1"/>
            </a:solidFill>
            <a:miter lim="800000"/>
            <a:headEnd/>
            <a:tailEnd/>
          </a:ln>
        </p:spPr>
        <p:txBody>
          <a:bodyPr wrap="none">
            <a:spAutoFit/>
          </a:bodyPr>
          <a:lstStyle/>
          <a:p>
            <a:pPr eaLnBrk="0" hangingPunct="0">
              <a:defRPr/>
            </a:pP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Qh</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kinh</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tế</a:t>
            </a: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8149" name="Line 22"/>
          <p:cNvSpPr>
            <a:spLocks noChangeShapeType="1"/>
          </p:cNvSpPr>
          <p:nvPr/>
        </p:nvSpPr>
        <p:spPr bwMode="auto">
          <a:xfrm>
            <a:off x="2667000" y="4419600"/>
            <a:ext cx="0" cy="1371600"/>
          </a:xfrm>
          <a:prstGeom prst="line">
            <a:avLst/>
          </a:prstGeom>
          <a:noFill/>
          <a:ln w="9525">
            <a:solidFill>
              <a:schemeClr val="tx1"/>
            </a:solidFill>
            <a:prstDash val="sysDot"/>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50" name="Text Box 24"/>
          <p:cNvSpPr txBox="1">
            <a:spLocks noChangeArrowheads="1"/>
          </p:cNvSpPr>
          <p:nvPr/>
        </p:nvSpPr>
        <p:spPr bwMode="auto">
          <a:xfrm>
            <a:off x="533400" y="4876800"/>
            <a:ext cx="304800" cy="457200"/>
          </a:xfrm>
          <a:prstGeom prst="rect">
            <a:avLst/>
          </a:prstGeom>
          <a:noFill/>
          <a:ln w="9525">
            <a:noFill/>
            <a:miter lim="800000"/>
            <a:headEnd/>
            <a:tailEnd/>
          </a:ln>
        </p:spPr>
        <p:txBody>
          <a:bodyPr>
            <a:spAutoFit/>
          </a:bodyPr>
          <a:lstStyle/>
          <a:p>
            <a:pPr eaLnBrk="0" hangingPunct="0">
              <a:spcBef>
                <a:spcPct val="50000"/>
              </a:spcBef>
              <a:defRPr/>
            </a:pPr>
            <a:r>
              <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F</a:t>
            </a:r>
          </a:p>
        </p:txBody>
      </p:sp>
      <p:sp>
        <p:nvSpPr>
          <p:cNvPr id="48151" name="Text Box 25"/>
          <p:cNvSpPr txBox="1">
            <a:spLocks noChangeArrowheads="1"/>
          </p:cNvSpPr>
          <p:nvPr/>
        </p:nvSpPr>
        <p:spPr bwMode="auto">
          <a:xfrm>
            <a:off x="593725" y="4419600"/>
            <a:ext cx="396875" cy="519113"/>
          </a:xfrm>
          <a:prstGeom prst="rect">
            <a:avLst/>
          </a:prstGeom>
          <a:noFill/>
          <a:ln w="9525">
            <a:noFill/>
            <a:miter lim="800000"/>
            <a:headEnd/>
            <a:tailEnd/>
          </a:ln>
        </p:spPr>
        <p:txBody>
          <a:bodyPr>
            <a:spAutoFit/>
          </a:bodyPr>
          <a:lstStyle/>
          <a:p>
            <a:pPr eaLnBrk="0" hangingPunct="0">
              <a:defRPr/>
            </a:pPr>
            <a:r>
              <a:rPr lang="en-US" sz="28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I</a:t>
            </a:r>
          </a:p>
        </p:txBody>
      </p:sp>
      <p:sp>
        <p:nvSpPr>
          <p:cNvPr id="48152" name="Line 26"/>
          <p:cNvSpPr>
            <a:spLocks noChangeShapeType="1"/>
          </p:cNvSpPr>
          <p:nvPr/>
        </p:nvSpPr>
        <p:spPr bwMode="auto">
          <a:xfrm>
            <a:off x="1066800" y="4648200"/>
            <a:ext cx="5181600" cy="0"/>
          </a:xfrm>
          <a:prstGeom prst="line">
            <a:avLst/>
          </a:prstGeom>
          <a:noFill/>
          <a:ln w="28575">
            <a:solidFill>
              <a:srgbClr val="2C0000"/>
            </a:solid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53" name="Line 27"/>
          <p:cNvSpPr>
            <a:spLocks noChangeShapeType="1"/>
          </p:cNvSpPr>
          <p:nvPr/>
        </p:nvSpPr>
        <p:spPr bwMode="auto">
          <a:xfrm flipV="1">
            <a:off x="1066800" y="2209800"/>
            <a:ext cx="5486400" cy="2438400"/>
          </a:xfrm>
          <a:prstGeom prst="line">
            <a:avLst/>
          </a:prstGeom>
          <a:noFill/>
          <a:ln w="38100">
            <a:solidFill>
              <a:srgbClr val="2C0000"/>
            </a:solid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54" name="Text Box 28"/>
          <p:cNvSpPr txBox="1">
            <a:spLocks noChangeArrowheads="1"/>
          </p:cNvSpPr>
          <p:nvPr/>
        </p:nvSpPr>
        <p:spPr bwMode="auto">
          <a:xfrm>
            <a:off x="6858000" y="1905000"/>
            <a:ext cx="1752600" cy="457200"/>
          </a:xfrm>
          <a:prstGeom prst="rect">
            <a:avLst/>
          </a:prstGeom>
          <a:noFill/>
          <a:ln w="9525">
            <a:noFill/>
            <a:miter lim="800000"/>
            <a:headEnd/>
            <a:tailEnd/>
          </a:ln>
        </p:spPr>
        <p:txBody>
          <a:bodyPr>
            <a:spAutoFit/>
          </a:bodyPr>
          <a:lstStyle/>
          <a:p>
            <a:pPr eaLnBrk="0" hangingPunct="0">
              <a:spcBef>
                <a:spcPct val="50000"/>
              </a:spcBef>
              <a:defRPr/>
            </a:pPr>
            <a:r>
              <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QV + F + I</a:t>
            </a:r>
          </a:p>
        </p:txBody>
      </p:sp>
      <p:sp>
        <p:nvSpPr>
          <p:cNvPr id="48155" name="Line 29"/>
          <p:cNvSpPr>
            <a:spLocks noChangeShapeType="1"/>
          </p:cNvSpPr>
          <p:nvPr/>
        </p:nvSpPr>
        <p:spPr bwMode="auto">
          <a:xfrm>
            <a:off x="3886200" y="3429000"/>
            <a:ext cx="0" cy="2362200"/>
          </a:xfrm>
          <a:prstGeom prst="line">
            <a:avLst/>
          </a:prstGeom>
          <a:noFill/>
          <a:ln w="12700" cap="rnd">
            <a:solidFill>
              <a:schemeClr val="tx1"/>
            </a:solidFill>
            <a:prstDash val="sysDot"/>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56" name="Text Box 30"/>
          <p:cNvSpPr txBox="1">
            <a:spLocks noChangeArrowheads="1"/>
          </p:cNvSpPr>
          <p:nvPr/>
        </p:nvSpPr>
        <p:spPr bwMode="auto">
          <a:xfrm>
            <a:off x="3962400" y="6164263"/>
            <a:ext cx="2057400" cy="457200"/>
          </a:xfrm>
          <a:prstGeom prst="rect">
            <a:avLst/>
          </a:prstGeom>
          <a:noFill/>
          <a:ln w="9525">
            <a:solidFill>
              <a:schemeClr val="tx1"/>
            </a:solidFill>
            <a:miter lim="800000"/>
            <a:headEnd/>
            <a:tailEnd/>
          </a:ln>
        </p:spPr>
        <p:txBody>
          <a:bodyPr>
            <a:spAutoFit/>
          </a:bodyPr>
          <a:lstStyle/>
          <a:p>
            <a:pPr eaLnBrk="0" hangingPunct="0">
              <a:spcBef>
                <a:spcPct val="50000"/>
              </a:spcBef>
              <a:defRPr/>
            </a:pP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Qh</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tài</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chính</a:t>
            </a: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8157" name="Line 31"/>
          <p:cNvSpPr>
            <a:spLocks noChangeShapeType="1"/>
          </p:cNvSpPr>
          <p:nvPr/>
        </p:nvSpPr>
        <p:spPr bwMode="auto">
          <a:xfrm flipH="1" flipV="1">
            <a:off x="3886200" y="5791200"/>
            <a:ext cx="457200" cy="381000"/>
          </a:xfrm>
          <a:prstGeom prst="line">
            <a:avLst/>
          </a:prstGeom>
          <a:noFill/>
          <a:ln w="9525">
            <a:solidFill>
              <a:srgbClr val="CCFFFF"/>
            </a:solidFill>
            <a:prstDash val="dash"/>
            <a:round/>
            <a:headEnd/>
            <a:tailEnd type="triangle" w="med" len="me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58" name="Text Box 32"/>
          <p:cNvSpPr txBox="1">
            <a:spLocks noChangeArrowheads="1"/>
          </p:cNvSpPr>
          <p:nvPr/>
        </p:nvSpPr>
        <p:spPr bwMode="auto">
          <a:xfrm>
            <a:off x="1828800" y="2286000"/>
            <a:ext cx="2057400" cy="552267"/>
          </a:xfrm>
          <a:prstGeom prst="rect">
            <a:avLst/>
          </a:prstGeom>
          <a:noFill/>
          <a:ln w="9525">
            <a:noFill/>
            <a:miter lim="800000"/>
            <a:headEnd/>
            <a:tailEnd/>
          </a:ln>
        </p:spPr>
        <p:txBody>
          <a:bodyPr wrap="square">
            <a:spAutoFit/>
          </a:bodyPr>
          <a:lstStyle/>
          <a:p>
            <a:pPr eaLnBrk="0" hangingPunct="0">
              <a:lnSpc>
                <a:spcPct val="40000"/>
              </a:lnSpc>
              <a:spcBef>
                <a:spcPct val="35000"/>
              </a:spcBef>
              <a:defRPr/>
            </a:pP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Điểm</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hòa</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vốn</a:t>
            </a:r>
            <a:endPar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a:p>
            <a:pPr eaLnBrk="0" hangingPunct="0">
              <a:lnSpc>
                <a:spcPct val="40000"/>
              </a:lnSpc>
              <a:spcBef>
                <a:spcPct val="35000"/>
              </a:spcBef>
              <a:defRPr/>
            </a:pP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tài</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chính</a:t>
            </a: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8159" name="Line 33"/>
          <p:cNvSpPr>
            <a:spLocks noChangeShapeType="1"/>
          </p:cNvSpPr>
          <p:nvPr/>
        </p:nvSpPr>
        <p:spPr bwMode="auto">
          <a:xfrm>
            <a:off x="3308350" y="3000375"/>
            <a:ext cx="533400" cy="381000"/>
          </a:xfrm>
          <a:prstGeom prst="line">
            <a:avLst/>
          </a:prstGeom>
          <a:noFill/>
          <a:ln w="9525">
            <a:solidFill>
              <a:srgbClr val="2C0000"/>
            </a:solidFill>
            <a:prstDash val="dash"/>
            <a:round/>
            <a:headEnd/>
            <a:tailEnd type="triangle" w="med" len="me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8160" name="Text Box 34"/>
          <p:cNvSpPr txBox="1">
            <a:spLocks noChangeArrowheads="1"/>
          </p:cNvSpPr>
          <p:nvPr/>
        </p:nvSpPr>
        <p:spPr bwMode="auto">
          <a:xfrm>
            <a:off x="6400800" y="4419600"/>
            <a:ext cx="990600" cy="457200"/>
          </a:xfrm>
          <a:prstGeom prst="rect">
            <a:avLst/>
          </a:prstGeom>
          <a:noFill/>
          <a:ln w="9525">
            <a:noFill/>
            <a:miter lim="800000"/>
            <a:headEnd/>
            <a:tailEnd/>
          </a:ln>
        </p:spPr>
        <p:txBody>
          <a:bodyPr>
            <a:spAutoFit/>
          </a:bodyPr>
          <a:lstStyle/>
          <a:p>
            <a:pPr algn="ctr" eaLnBrk="0" hangingPunct="0">
              <a:spcBef>
                <a:spcPct val="50000"/>
              </a:spcBef>
              <a:defRPr/>
            </a:pPr>
            <a:r>
              <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F + I</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Date Placeholder 4"/>
          <p:cNvSpPr>
            <a:spLocks noGrp="1"/>
          </p:cNvSpPr>
          <p:nvPr>
            <p:ph type="dt" sz="quarter" idx="10"/>
          </p:nvPr>
        </p:nvSpPr>
        <p:spPr/>
        <p:txBody>
          <a:bodyPr/>
          <a:lstStyle/>
          <a:p>
            <a:pPr>
              <a:defRPr/>
            </a:pPr>
            <a:fld id="{676485F5-B433-4C9B-A909-8A92FB1D9549}" type="datetime1">
              <a:rPr lang="en-US"/>
              <a:pPr>
                <a:defRPr/>
              </a:pPr>
              <a:t>7/24/2014</a:t>
            </a:fld>
            <a:endParaRPr lang="en-US"/>
          </a:p>
        </p:txBody>
      </p:sp>
      <p:sp>
        <p:nvSpPr>
          <p:cNvPr id="7172" name="Slide Number Placeholder 5"/>
          <p:cNvSpPr>
            <a:spLocks noGrp="1"/>
          </p:cNvSpPr>
          <p:nvPr>
            <p:ph type="sldNum" sz="quarter" idx="12"/>
          </p:nvPr>
        </p:nvSpPr>
        <p:spPr>
          <a:xfrm>
            <a:off x="3124200" y="6248400"/>
            <a:ext cx="2895600" cy="457200"/>
          </a:xfrm>
        </p:spPr>
        <p:txBody>
          <a:bodyPr/>
          <a:lstStyle/>
          <a:p>
            <a:pPr algn="ctr">
              <a:defRPr/>
            </a:pPr>
            <a:fld id="{10240986-EB7D-46FA-90B4-39740B3CC8F8}" type="slidenum">
              <a:rPr lang="en-US"/>
              <a:pPr algn="ctr">
                <a:defRPr/>
              </a:pPr>
              <a:t>24</a:t>
            </a:fld>
            <a:endParaRPr lang="en-US"/>
          </a:p>
        </p:txBody>
      </p:sp>
      <p:sp>
        <p:nvSpPr>
          <p:cNvPr id="381961" name="Rectangle 9"/>
          <p:cNvSpPr>
            <a:spLocks noGrp="1" noRot="1" noChangeArrowheads="1"/>
          </p:cNvSpPr>
          <p:nvPr>
            <p:ph type="title"/>
          </p:nvPr>
        </p:nvSpPr>
        <p:spPr>
          <a:xfrm>
            <a:off x="685800" y="76200"/>
            <a:ext cx="8229600" cy="792162"/>
          </a:xfrm>
        </p:spPr>
        <p:txBody>
          <a:bodyPr/>
          <a:lstStyle/>
          <a:p>
            <a:pPr eaLnBrk="1" hangingPunct="1">
              <a:defRPr/>
            </a:pPr>
            <a:r>
              <a:rPr lang="en-US" sz="3600" dirty="0" smtClean="0">
                <a:solidFill>
                  <a:srgbClr val="000000"/>
                </a:solidFill>
                <a:latin typeface="Times New Roman" pitchFamily="18" charset="0"/>
                <a:cs typeface="Times New Roman" pitchFamily="18" charset="0"/>
              </a:rPr>
              <a:t> </a:t>
            </a:r>
            <a:r>
              <a:rPr lang="vi-VN" sz="3200" b="1" dirty="0" smtClean="0">
                <a:solidFill>
                  <a:srgbClr val="000000"/>
                </a:solidFill>
                <a:effectLst/>
                <a:latin typeface="Times New Roman" pitchFamily="18" charset="0"/>
                <a:cs typeface="Times New Roman" pitchFamily="18" charset="0"/>
              </a:rPr>
              <a:t>Xác định sản lượng hòa vốn kinh tế</a:t>
            </a:r>
            <a:r>
              <a:rPr lang="en-US" sz="3200" b="1" dirty="0" smtClean="0">
                <a:solidFill>
                  <a:srgbClr val="000000"/>
                </a:solidFill>
                <a:effectLst/>
                <a:latin typeface="Times New Roman" pitchFamily="18" charset="0"/>
                <a:cs typeface="Times New Roman" pitchFamily="18" charset="0"/>
              </a:rPr>
              <a:t> </a:t>
            </a:r>
          </a:p>
        </p:txBody>
      </p:sp>
      <p:sp>
        <p:nvSpPr>
          <p:cNvPr id="381954" name="Rectangle 2"/>
          <p:cNvSpPr>
            <a:spLocks noGrp="1" noChangeArrowheads="1"/>
          </p:cNvSpPr>
          <p:nvPr>
            <p:ph type="body" sz="half" idx="1"/>
          </p:nvPr>
        </p:nvSpPr>
        <p:spPr>
          <a:xfrm>
            <a:off x="228600" y="1295400"/>
            <a:ext cx="8686800" cy="5334000"/>
          </a:xfrm>
        </p:spPr>
        <p:txBody>
          <a:bodyPr/>
          <a:lstStyle/>
          <a:p>
            <a:pPr>
              <a:buNone/>
            </a:pPr>
            <a:r>
              <a:rPr lang="en-US" sz="2800" b="1"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Q</a:t>
            </a:r>
            <a:r>
              <a:rPr lang="en-US" sz="2800" baseline="-250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là sản lượng hòa vốn kinh tế</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F là tổng chi phí cố định kinh doanh</a:t>
            </a:r>
          </a:p>
          <a:p>
            <a:pPr>
              <a:buNone/>
            </a:pPr>
            <a:r>
              <a:rPr lang="it-IT" sz="2800" dirty="0" smtClean="0">
                <a:solidFill>
                  <a:srgbClr val="000000"/>
                </a:solidFill>
                <a:effectLst/>
                <a:latin typeface="Times New Roman" pitchFamily="18" charset="0"/>
                <a:cs typeface="Times New Roman" pitchFamily="18" charset="0"/>
              </a:rPr>
              <a:t>	V là chi phí biến đổi/sp</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P là giá bán đơn vị sp </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Tại điểm hòa vốn : DT = Tổng chi phí SXKD </a:t>
            </a:r>
          </a:p>
          <a:p>
            <a:pPr>
              <a:buNone/>
            </a:pP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Tức</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là</a:t>
            </a:r>
            <a:r>
              <a:rPr lang="en-US" sz="2800" dirty="0" smtClean="0">
                <a:solidFill>
                  <a:srgbClr val="000000"/>
                </a:solidFill>
                <a:effectLst/>
                <a:latin typeface="Times New Roman" pitchFamily="18" charset="0"/>
                <a:cs typeface="Times New Roman" pitchFamily="18" charset="0"/>
              </a:rPr>
              <a:t>:  QP =  F + QV=&gt; F = QP – QV = Q(P – V)</a:t>
            </a:r>
          </a:p>
          <a:p>
            <a:pPr eaLnBrk="1" hangingPunct="1">
              <a:buFont typeface="Wingdings" pitchFamily="2" charset="2"/>
              <a:buNone/>
              <a:defRPr/>
            </a:pPr>
            <a:endParaRPr lang="en-US" sz="2400" b="1" dirty="0" smtClean="0">
              <a:solidFill>
                <a:srgbClr val="000000"/>
              </a:solidFill>
              <a:latin typeface="Times New Roman" pitchFamily="18" charset="0"/>
              <a:cs typeface="Times New Roman" pitchFamily="18" charset="0"/>
            </a:endParaRPr>
          </a:p>
          <a:p>
            <a:pPr eaLnBrk="1" hangingPunct="1">
              <a:buFont typeface="Wingdings" pitchFamily="2" charset="2"/>
              <a:buNone/>
              <a:defRPr/>
            </a:pPr>
            <a:r>
              <a:rPr lang="en-US" sz="2000" b="1" dirty="0" smtClean="0">
                <a:solidFill>
                  <a:srgbClr val="000000"/>
                </a:solidFill>
                <a:latin typeface="Times New Roman" pitchFamily="18" charset="0"/>
                <a:cs typeface="Times New Roman" pitchFamily="18" charset="0"/>
              </a:rPr>
              <a:t>=&gt;</a:t>
            </a:r>
            <a:endParaRPr lang="en-US" sz="2000" dirty="0" smtClean="0">
              <a:solidFill>
                <a:srgbClr val="000000"/>
              </a:solidFill>
              <a:latin typeface="Times New Roman" pitchFamily="18" charset="0"/>
              <a:cs typeface="Times New Roman" pitchFamily="18" charset="0"/>
            </a:endParaRPr>
          </a:p>
          <a:p>
            <a:pPr eaLnBrk="1" hangingPunct="1">
              <a:buFont typeface="Wingdings" pitchFamily="2" charset="2"/>
              <a:buNone/>
              <a:defRPr/>
            </a:pPr>
            <a:r>
              <a:rPr lang="en-US" sz="2800" dirty="0" smtClean="0">
                <a:solidFill>
                  <a:srgbClr val="000000"/>
                </a:solidFill>
                <a:latin typeface="Times New Roman" pitchFamily="18" charset="0"/>
                <a:cs typeface="Times New Roman" pitchFamily="18" charset="0"/>
              </a:rPr>
              <a:t>		     </a:t>
            </a:r>
          </a:p>
        </p:txBody>
      </p:sp>
      <p:sp>
        <p:nvSpPr>
          <p:cNvPr id="7175" name="Text Box 6"/>
          <p:cNvSpPr txBox="1">
            <a:spLocks noChangeArrowheads="1"/>
          </p:cNvSpPr>
          <p:nvPr/>
        </p:nvSpPr>
        <p:spPr bwMode="auto">
          <a:xfrm>
            <a:off x="533400" y="5131272"/>
            <a:ext cx="8077200" cy="1421928"/>
          </a:xfrm>
          <a:prstGeom prst="rect">
            <a:avLst/>
          </a:prstGeom>
          <a:noFill/>
          <a:ln w="9525">
            <a:noFill/>
            <a:miter lim="800000"/>
            <a:headEnd/>
            <a:tailEnd/>
          </a:ln>
        </p:spPr>
        <p:txBody>
          <a:bodyPr wrap="square">
            <a:spAutoFit/>
          </a:bodyPr>
          <a:lstStyle/>
          <a:p>
            <a:pPr eaLnBrk="0" hangingPunct="0">
              <a:lnSpc>
                <a:spcPct val="60000"/>
              </a:lnSpc>
              <a:spcBef>
                <a:spcPct val="55000"/>
              </a:spcBef>
              <a:defRPr/>
            </a:pPr>
            <a:endParaRPr lang="en-US" sz="2400" b="1" dirty="0">
              <a:solidFill>
                <a:srgbClr val="2C0000"/>
              </a:solidFill>
              <a:effectLst>
                <a:outerShdw blurRad="38100" dist="38100" dir="2700000" algn="tl">
                  <a:srgbClr val="000000">
                    <a:alpha val="43137"/>
                  </a:srgbClr>
                </a:outerShdw>
              </a:effectLst>
              <a:latin typeface=".VnTime" pitchFamily="34" charset="0"/>
              <a:cs typeface="+mn-cs"/>
            </a:endParaRPr>
          </a:p>
          <a:p>
            <a:r>
              <a:rPr lang="vi-VN" sz="2400" b="1" dirty="0">
                <a:solidFill>
                  <a:srgbClr val="2C0000"/>
                </a:solidFill>
                <a:latin typeface="Times New Roman" pitchFamily="18" charset="0"/>
                <a:cs typeface="Times New Roman" pitchFamily="18" charset="0"/>
              </a:rPr>
              <a:t>Vấn đề</a:t>
            </a:r>
            <a:r>
              <a:rPr lang="vi-VN" sz="2400" dirty="0">
                <a:solidFill>
                  <a:srgbClr val="2C0000"/>
                </a:solidFill>
                <a:latin typeface="Times New Roman" pitchFamily="18" charset="0"/>
                <a:cs typeface="Times New Roman" pitchFamily="18" charset="0"/>
              </a:rPr>
              <a:t>: Qh thay đổi như thế nào khi P thay đổi?</a:t>
            </a:r>
          </a:p>
          <a:p>
            <a:r>
              <a:rPr lang="vi-VN" sz="2400" dirty="0">
                <a:solidFill>
                  <a:srgbClr val="2C0000"/>
                </a:solidFill>
                <a:latin typeface="Times New Roman" pitchFamily="18" charset="0"/>
                <a:cs typeface="Times New Roman" pitchFamily="18" charset="0"/>
              </a:rPr>
              <a:t> Nếu F tăng?</a:t>
            </a:r>
          </a:p>
          <a:p>
            <a:r>
              <a:rPr lang="en-US" sz="2400" dirty="0">
                <a:solidFill>
                  <a:srgbClr val="2C0000"/>
                </a:solidFill>
                <a:latin typeface="Times New Roman" pitchFamily="18" charset="0"/>
                <a:cs typeface="Times New Roman" pitchFamily="18" charset="0"/>
              </a:rPr>
              <a:t> </a:t>
            </a:r>
            <a:r>
              <a:rPr lang="en-US" sz="2400" dirty="0" err="1">
                <a:solidFill>
                  <a:srgbClr val="2C0000"/>
                </a:solidFill>
                <a:latin typeface="Times New Roman" pitchFamily="18" charset="0"/>
                <a:cs typeface="Times New Roman" pitchFamily="18" charset="0"/>
              </a:rPr>
              <a:t>Khi</a:t>
            </a:r>
            <a:r>
              <a:rPr lang="en-US" sz="2400" dirty="0">
                <a:solidFill>
                  <a:srgbClr val="2C0000"/>
                </a:solidFill>
                <a:latin typeface="Times New Roman" pitchFamily="18" charset="0"/>
                <a:cs typeface="Times New Roman" pitchFamily="18" charset="0"/>
              </a:rPr>
              <a:t> V </a:t>
            </a:r>
            <a:r>
              <a:rPr lang="en-US" sz="2400" dirty="0" err="1">
                <a:solidFill>
                  <a:srgbClr val="2C0000"/>
                </a:solidFill>
                <a:latin typeface="Times New Roman" pitchFamily="18" charset="0"/>
                <a:cs typeface="Times New Roman" pitchFamily="18" charset="0"/>
              </a:rPr>
              <a:t>giảm</a:t>
            </a:r>
            <a:r>
              <a:rPr lang="en-US" sz="2400" dirty="0">
                <a:solidFill>
                  <a:srgbClr val="2C0000"/>
                </a:solidFill>
                <a:latin typeface="Times New Roman" pitchFamily="18" charset="0"/>
                <a:cs typeface="Times New Roman" pitchFamily="18" charset="0"/>
              </a:rPr>
              <a:t>?</a:t>
            </a:r>
            <a:endParaRPr lang="en-US" sz="2400"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6146" name="Object 8"/>
          <p:cNvGraphicFramePr>
            <a:graphicFrameLocks noChangeAspect="1"/>
          </p:cNvGraphicFramePr>
          <p:nvPr>
            <p:ph sz="half" idx="2"/>
          </p:nvPr>
        </p:nvGraphicFramePr>
        <p:xfrm>
          <a:off x="1252538" y="4572000"/>
          <a:ext cx="1379537" cy="792162"/>
        </p:xfrm>
        <a:graphic>
          <a:graphicData uri="http://schemas.openxmlformats.org/presentationml/2006/ole">
            <p:oleObj spid="_x0000_s6146" name="Equation" r:id="rId3" imgW="685800" imgH="393480" progId="Equation.3">
              <p:embed/>
            </p:oleObj>
          </a:graphicData>
        </a:graphic>
      </p:graphicFrame>
      <p:pic>
        <p:nvPicPr>
          <p:cNvPr id="10" name="Picture 4" descr="C:\Users\Duc\Desktop\logo hvtc 1.jpg"/>
          <p:cNvPicPr>
            <a:picLocks noChangeAspect="1" noChangeArrowheads="1"/>
          </p:cNvPicPr>
          <p:nvPr/>
        </p:nvPicPr>
        <p:blipFill>
          <a:blip r:embed="rId4"/>
          <a:srcRect/>
          <a:stretch>
            <a:fillRect/>
          </a:stretch>
        </p:blipFill>
        <p:spPr bwMode="auto">
          <a:xfrm>
            <a:off x="0" y="0"/>
            <a:ext cx="990600" cy="914400"/>
          </a:xfrm>
          <a:prstGeom prst="rect">
            <a:avLst/>
          </a:prstGeom>
          <a:noFill/>
          <a:ln w="9525">
            <a:noFill/>
            <a:miter lim="800000"/>
            <a:headEnd/>
            <a:tailEnd/>
          </a:ln>
        </p:spPr>
      </p:pic>
      <p:sp>
        <p:nvSpPr>
          <p:cNvPr id="11"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Date Placeholder 4"/>
          <p:cNvSpPr>
            <a:spLocks noGrp="1"/>
          </p:cNvSpPr>
          <p:nvPr>
            <p:ph type="dt" sz="quarter" idx="10"/>
          </p:nvPr>
        </p:nvSpPr>
        <p:spPr/>
        <p:txBody>
          <a:bodyPr/>
          <a:lstStyle/>
          <a:p>
            <a:pPr>
              <a:defRPr/>
            </a:pPr>
            <a:fld id="{676485F5-B433-4C9B-A909-8A92FB1D9549}" type="datetime1">
              <a:rPr lang="en-US"/>
              <a:pPr>
                <a:defRPr/>
              </a:pPr>
              <a:t>7/24/2014</a:t>
            </a:fld>
            <a:endParaRPr lang="en-US"/>
          </a:p>
        </p:txBody>
      </p:sp>
      <p:sp>
        <p:nvSpPr>
          <p:cNvPr id="7172" name="Slide Number Placeholder 5"/>
          <p:cNvSpPr>
            <a:spLocks noGrp="1"/>
          </p:cNvSpPr>
          <p:nvPr>
            <p:ph type="sldNum" sz="quarter" idx="12"/>
          </p:nvPr>
        </p:nvSpPr>
        <p:spPr>
          <a:xfrm>
            <a:off x="3124200" y="6248400"/>
            <a:ext cx="2895600" cy="457200"/>
          </a:xfrm>
        </p:spPr>
        <p:txBody>
          <a:bodyPr/>
          <a:lstStyle/>
          <a:p>
            <a:pPr algn="ctr">
              <a:defRPr/>
            </a:pPr>
            <a:fld id="{DA6FE217-40C0-4397-95D0-4136F66D20FF}" type="slidenum">
              <a:rPr lang="en-US"/>
              <a:pPr algn="ctr">
                <a:defRPr/>
              </a:pPr>
              <a:t>25</a:t>
            </a:fld>
            <a:endParaRPr lang="en-US"/>
          </a:p>
        </p:txBody>
      </p:sp>
      <p:sp>
        <p:nvSpPr>
          <p:cNvPr id="381961" name="Rectangle 9"/>
          <p:cNvSpPr>
            <a:spLocks noGrp="1" noRot="1" noChangeArrowheads="1"/>
          </p:cNvSpPr>
          <p:nvPr>
            <p:ph type="title"/>
          </p:nvPr>
        </p:nvSpPr>
        <p:spPr>
          <a:xfrm>
            <a:off x="838200" y="76200"/>
            <a:ext cx="8229600" cy="792163"/>
          </a:xfrm>
        </p:spPr>
        <p:txBody>
          <a:bodyPr/>
          <a:lstStyle/>
          <a:p>
            <a:pPr eaLnBrk="1" hangingPunct="1">
              <a:defRPr/>
            </a:pPr>
            <a:r>
              <a:rPr lang="vi-VN" sz="3200" b="1" dirty="0" smtClean="0">
                <a:solidFill>
                  <a:srgbClr val="000000"/>
                </a:solidFill>
                <a:effectLst/>
                <a:latin typeface="Times New Roman" pitchFamily="18" charset="0"/>
                <a:cs typeface="Times New Roman" pitchFamily="18" charset="0"/>
              </a:rPr>
              <a:t>Xác định sản lượng hòa vốn tài chính</a:t>
            </a:r>
            <a:r>
              <a:rPr lang="en-US" sz="3600" dirty="0" smtClean="0">
                <a:solidFill>
                  <a:srgbClr val="000000"/>
                </a:solidFill>
                <a:latin typeface="Times New Roman" pitchFamily="18" charset="0"/>
                <a:cs typeface="Times New Roman" pitchFamily="18" charset="0"/>
              </a:rPr>
              <a:t>  </a:t>
            </a:r>
          </a:p>
        </p:txBody>
      </p:sp>
      <p:sp>
        <p:nvSpPr>
          <p:cNvPr id="381954" name="Rectangle 2"/>
          <p:cNvSpPr>
            <a:spLocks noGrp="1" noChangeArrowheads="1"/>
          </p:cNvSpPr>
          <p:nvPr>
            <p:ph type="body" sz="half" idx="1"/>
          </p:nvPr>
        </p:nvSpPr>
        <p:spPr>
          <a:xfrm>
            <a:off x="228600" y="1143000"/>
            <a:ext cx="8686800" cy="5334000"/>
          </a:xfrm>
        </p:spPr>
        <p:txBody>
          <a:bodyPr/>
          <a:lstStyle/>
          <a:p>
            <a:r>
              <a:rPr lang="vi-VN" sz="2800" dirty="0" smtClean="0">
                <a:solidFill>
                  <a:srgbClr val="000000"/>
                </a:solidFill>
                <a:effectLst/>
                <a:latin typeface="Times New Roman" pitchFamily="18" charset="0"/>
                <a:cs typeface="Times New Roman" pitchFamily="18" charset="0"/>
              </a:rPr>
              <a:t>Q là sản lượng hòa vốn tài chính</a:t>
            </a:r>
          </a:p>
          <a:p>
            <a:r>
              <a:rPr lang="vi-VN" sz="2800" dirty="0" smtClean="0">
                <a:solidFill>
                  <a:srgbClr val="000000"/>
                </a:solidFill>
                <a:effectLst/>
                <a:latin typeface="Times New Roman" pitchFamily="18" charset="0"/>
                <a:cs typeface="Times New Roman" pitchFamily="18" charset="0"/>
              </a:rPr>
              <a:t>F ,V,P như trên</a:t>
            </a:r>
          </a:p>
          <a:p>
            <a:r>
              <a:rPr lang="en-US" sz="2800" dirty="0" smtClean="0">
                <a:solidFill>
                  <a:srgbClr val="000000"/>
                </a:solidFill>
                <a:effectLst/>
                <a:latin typeface="Times New Roman" pitchFamily="18" charset="0"/>
                <a:cs typeface="Times New Roman" pitchFamily="18" charset="0"/>
              </a:rPr>
              <a:t>I </a:t>
            </a:r>
            <a:r>
              <a:rPr lang="en-US" sz="2800" dirty="0" err="1" smtClean="0">
                <a:solidFill>
                  <a:srgbClr val="000000"/>
                </a:solidFill>
                <a:effectLst/>
                <a:latin typeface="Times New Roman" pitchFamily="18" charset="0"/>
                <a:cs typeface="Times New Roman" pitchFamily="18" charset="0"/>
              </a:rPr>
              <a:t>số</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lãi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tiền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vay</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phải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trả</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trong</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kỳ</a:t>
            </a:r>
            <a:endParaRPr lang="en-US" sz="2800" dirty="0" smtClean="0">
              <a:solidFill>
                <a:srgbClr val="000000"/>
              </a:solidFill>
              <a:effectLst/>
              <a:latin typeface="Times New Roman" pitchFamily="18" charset="0"/>
              <a:cs typeface="Times New Roman" pitchFamily="18" charset="0"/>
            </a:endParaRPr>
          </a:p>
          <a:p>
            <a:r>
              <a:rPr lang="vi-VN" sz="2800" dirty="0" smtClean="0">
                <a:solidFill>
                  <a:srgbClr val="000000"/>
                </a:solidFill>
                <a:effectLst/>
                <a:latin typeface="Times New Roman" pitchFamily="18" charset="0"/>
                <a:cs typeface="Times New Roman" pitchFamily="18" charset="0"/>
              </a:rPr>
              <a:t>Tại điểm hòa vốn TC : DT = Tổng chi phí SXKD + lãi vay</a:t>
            </a:r>
          </a:p>
          <a:p>
            <a:r>
              <a:rPr lang="en-US" sz="2800" dirty="0" err="1" smtClean="0">
                <a:solidFill>
                  <a:srgbClr val="000000"/>
                </a:solidFill>
                <a:effectLst/>
                <a:latin typeface="Times New Roman" pitchFamily="18" charset="0"/>
                <a:cs typeface="Times New Roman" pitchFamily="18" charset="0"/>
              </a:rPr>
              <a:t>Tức</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là</a:t>
            </a:r>
            <a:r>
              <a:rPr lang="en-US" sz="2800" dirty="0" smtClean="0">
                <a:solidFill>
                  <a:srgbClr val="000000"/>
                </a:solidFill>
                <a:effectLst/>
                <a:latin typeface="Times New Roman" pitchFamily="18" charset="0"/>
                <a:cs typeface="Times New Roman" pitchFamily="18" charset="0"/>
              </a:rPr>
              <a:t>:  QP =  F + QV+I =&gt; F + I = QP – QV = Q(P – V)</a:t>
            </a:r>
          </a:p>
          <a:p>
            <a:pPr eaLnBrk="1" hangingPunct="1">
              <a:buNone/>
              <a:defRPr/>
            </a:pPr>
            <a:r>
              <a:rPr lang="en-US" sz="2000" b="1" dirty="0" smtClean="0">
                <a:solidFill>
                  <a:srgbClr val="000000"/>
                </a:solidFill>
                <a:latin typeface="Times New Roman" pitchFamily="18" charset="0"/>
                <a:cs typeface="Times New Roman" pitchFamily="18" charset="0"/>
              </a:rPr>
              <a:t>			 =&gt;</a:t>
            </a:r>
          </a:p>
          <a:p>
            <a:pPr eaLnBrk="1" hangingPunct="1">
              <a:buFont typeface="Wingdings" pitchFamily="2" charset="2"/>
              <a:buNone/>
              <a:defRPr/>
            </a:pPr>
            <a:r>
              <a:rPr lang="en-US" sz="2000" dirty="0" smtClean="0">
                <a:solidFill>
                  <a:srgbClr val="000000"/>
                </a:solidFill>
                <a:latin typeface="Times New Roman" pitchFamily="18" charset="0"/>
                <a:cs typeface="Times New Roman" pitchFamily="18" charset="0"/>
              </a:rPr>
              <a:t>				</a:t>
            </a:r>
          </a:p>
          <a:p>
            <a:pPr eaLnBrk="1" hangingPunct="1">
              <a:buFont typeface="Wingdings" pitchFamily="2" charset="2"/>
              <a:buNone/>
              <a:defRPr/>
            </a:pPr>
            <a:r>
              <a:rPr lang="en-US" sz="2800" dirty="0" smtClean="0">
                <a:solidFill>
                  <a:srgbClr val="000000"/>
                </a:solidFill>
                <a:latin typeface="Times New Roman" pitchFamily="18" charset="0"/>
                <a:cs typeface="Times New Roman" pitchFamily="18" charset="0"/>
              </a:rPr>
              <a:t>	    </a:t>
            </a:r>
          </a:p>
        </p:txBody>
      </p:sp>
      <p:sp>
        <p:nvSpPr>
          <p:cNvPr id="7175" name="Text Box 6"/>
          <p:cNvSpPr txBox="1">
            <a:spLocks noChangeArrowheads="1"/>
          </p:cNvSpPr>
          <p:nvPr/>
        </p:nvSpPr>
        <p:spPr bwMode="auto">
          <a:xfrm>
            <a:off x="457200" y="4495800"/>
            <a:ext cx="8229600" cy="1558696"/>
          </a:xfrm>
          <a:prstGeom prst="rect">
            <a:avLst/>
          </a:prstGeom>
          <a:noFill/>
          <a:ln w="9525">
            <a:noFill/>
            <a:miter lim="800000"/>
            <a:headEnd/>
            <a:tailEnd/>
          </a:ln>
        </p:spPr>
        <p:txBody>
          <a:bodyPr wrap="square">
            <a:spAutoFit/>
          </a:bodyPr>
          <a:lstStyle/>
          <a:p>
            <a:pPr eaLnBrk="0" hangingPunct="0">
              <a:lnSpc>
                <a:spcPct val="60000"/>
              </a:lnSpc>
              <a:spcBef>
                <a:spcPct val="55000"/>
              </a:spcBef>
              <a:defRPr/>
            </a:pP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a:p>
            <a:pPr eaLnBrk="0" hangingPunct="0">
              <a:lnSpc>
                <a:spcPct val="150000"/>
              </a:lnSpc>
              <a:spcBef>
                <a:spcPct val="55000"/>
              </a:spcBef>
              <a:defRPr/>
            </a:pPr>
            <a:r>
              <a:rPr lang="vi-VN" sz="2400" b="1" dirty="0">
                <a:solidFill>
                  <a:srgbClr val="2C0000"/>
                </a:solidFill>
                <a:latin typeface="Times New Roman" pitchFamily="18" charset="0"/>
                <a:cs typeface="Times New Roman" pitchFamily="18" charset="0"/>
              </a:rPr>
              <a:t>Vấn đề: </a:t>
            </a:r>
            <a:r>
              <a:rPr lang="vi-VN" sz="2400" dirty="0" smtClean="0">
                <a:solidFill>
                  <a:srgbClr val="2C0000"/>
                </a:solidFill>
                <a:latin typeface="Times New Roman" pitchFamily="18" charset="0"/>
                <a:cs typeface="Times New Roman" pitchFamily="18" charset="0"/>
              </a:rPr>
              <a:t>so </a:t>
            </a:r>
            <a:r>
              <a:rPr lang="vi-VN" sz="2400" dirty="0">
                <a:solidFill>
                  <a:srgbClr val="2C0000"/>
                </a:solidFill>
                <a:latin typeface="Times New Roman" pitchFamily="18" charset="0"/>
                <a:cs typeface="Times New Roman" pitchFamily="18" charset="0"/>
              </a:rPr>
              <a:t>sánh sản lượng hòa vốn tài chính với sản lượng hoà vốn kinh tế, -&gt; điểm hoà vốn tài chính và điểm hoà vốn kinh tế</a:t>
            </a:r>
            <a:endParaRPr lang="en-US" sz="2400"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7170" name="Object 8"/>
          <p:cNvGraphicFramePr>
            <a:graphicFrameLocks noChangeAspect="1"/>
          </p:cNvGraphicFramePr>
          <p:nvPr>
            <p:ph sz="half" idx="2"/>
          </p:nvPr>
        </p:nvGraphicFramePr>
        <p:xfrm>
          <a:off x="3048000" y="4343400"/>
          <a:ext cx="1379537" cy="792163"/>
        </p:xfrm>
        <a:graphic>
          <a:graphicData uri="http://schemas.openxmlformats.org/presentationml/2006/ole">
            <p:oleObj spid="_x0000_s7170" name="Equation" r:id="rId3" imgW="685800" imgH="393480" progId="Equation.3">
              <p:embed/>
            </p:oleObj>
          </a:graphicData>
        </a:graphic>
      </p:graphicFrame>
      <p:pic>
        <p:nvPicPr>
          <p:cNvPr id="10" name="Picture 4" descr="C:\Users\Duc\Desktop\logo hvtc 1.jpg"/>
          <p:cNvPicPr>
            <a:picLocks noChangeAspect="1" noChangeArrowheads="1"/>
          </p:cNvPicPr>
          <p:nvPr/>
        </p:nvPicPr>
        <p:blipFill>
          <a:blip r:embed="rId4"/>
          <a:srcRect/>
          <a:stretch>
            <a:fillRect/>
          </a:stretch>
        </p:blipFill>
        <p:spPr bwMode="auto">
          <a:xfrm>
            <a:off x="0" y="0"/>
            <a:ext cx="990600" cy="914400"/>
          </a:xfrm>
          <a:prstGeom prst="rect">
            <a:avLst/>
          </a:prstGeom>
          <a:noFill/>
          <a:ln w="9525">
            <a:noFill/>
            <a:miter lim="800000"/>
            <a:headEnd/>
            <a:tailEnd/>
          </a:ln>
        </p:spPr>
      </p:pic>
      <p:sp>
        <p:nvSpPr>
          <p:cNvPr id="11"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Date Placeholder 5"/>
          <p:cNvSpPr>
            <a:spLocks noGrp="1"/>
          </p:cNvSpPr>
          <p:nvPr>
            <p:ph type="dt" sz="quarter" idx="10"/>
          </p:nvPr>
        </p:nvSpPr>
        <p:spPr/>
        <p:txBody>
          <a:bodyPr/>
          <a:lstStyle/>
          <a:p>
            <a:pPr>
              <a:defRPr/>
            </a:pPr>
            <a:fld id="{B7F9F70B-DF0A-45B7-83E4-19FE65ECC30E}" type="datetime1">
              <a:rPr lang="en-US"/>
              <a:pPr>
                <a:defRPr/>
              </a:pPr>
              <a:t>7/24/2014</a:t>
            </a:fld>
            <a:endParaRPr lang="en-US"/>
          </a:p>
        </p:txBody>
      </p:sp>
      <p:sp>
        <p:nvSpPr>
          <p:cNvPr id="8197" name="Slide Number Placeholder 6"/>
          <p:cNvSpPr>
            <a:spLocks noGrp="1"/>
          </p:cNvSpPr>
          <p:nvPr>
            <p:ph type="sldNum" sz="quarter" idx="12"/>
          </p:nvPr>
        </p:nvSpPr>
        <p:spPr>
          <a:xfrm>
            <a:off x="3124200" y="6248400"/>
            <a:ext cx="2895600" cy="457200"/>
          </a:xfrm>
        </p:spPr>
        <p:txBody>
          <a:bodyPr/>
          <a:lstStyle/>
          <a:p>
            <a:pPr algn="ctr">
              <a:defRPr/>
            </a:pPr>
            <a:fld id="{38DE9FDE-E6F1-4436-8ABB-C059A61931CE}" type="slidenum">
              <a:rPr lang="en-US"/>
              <a:pPr algn="ctr">
                <a:defRPr/>
              </a:pPr>
              <a:t>26</a:t>
            </a:fld>
            <a:endParaRPr lang="en-US" dirty="0"/>
          </a:p>
        </p:txBody>
      </p:sp>
      <p:sp>
        <p:nvSpPr>
          <p:cNvPr id="382997" name="Rectangle 21"/>
          <p:cNvSpPr>
            <a:spLocks noGrp="1" noRot="1" noChangeArrowheads="1"/>
          </p:cNvSpPr>
          <p:nvPr>
            <p:ph type="title"/>
          </p:nvPr>
        </p:nvSpPr>
        <p:spPr>
          <a:xfrm>
            <a:off x="762000" y="122237"/>
            <a:ext cx="8229600" cy="715963"/>
          </a:xfrm>
        </p:spPr>
        <p:txBody>
          <a:bodyPr/>
          <a:lstStyle/>
          <a:p>
            <a:pPr eaLnBrk="1" hangingPunct="1">
              <a:defRPr/>
            </a:pPr>
            <a:r>
              <a:rPr lang="en-US" sz="3600" dirty="0" smtClean="0">
                <a:solidFill>
                  <a:srgbClr val="000000"/>
                </a:solidFill>
                <a:latin typeface="Times New Roman" pitchFamily="18" charset="0"/>
                <a:cs typeface="Times New Roman" pitchFamily="18" charset="0"/>
              </a:rPr>
              <a:t> </a:t>
            </a:r>
            <a:r>
              <a:rPr lang="vi-VN" sz="3200" b="1" dirty="0" smtClean="0">
                <a:solidFill>
                  <a:srgbClr val="000000"/>
                </a:solidFill>
                <a:effectLst/>
                <a:latin typeface="Times New Roman" pitchFamily="18" charset="0"/>
                <a:cs typeface="Times New Roman" pitchFamily="18" charset="0"/>
              </a:rPr>
              <a:t>Xác định doanh thu hòa vốn kinh tế</a:t>
            </a:r>
            <a:endParaRPr lang="en-US" sz="3200" b="1" dirty="0" smtClean="0">
              <a:solidFill>
                <a:srgbClr val="000000"/>
              </a:solidFill>
              <a:effectLst/>
              <a:latin typeface="Times New Roman" pitchFamily="18" charset="0"/>
              <a:cs typeface="Times New Roman" pitchFamily="18" charset="0"/>
            </a:endParaRPr>
          </a:p>
        </p:txBody>
      </p:sp>
      <p:sp>
        <p:nvSpPr>
          <p:cNvPr id="382978" name="Rectangle 2"/>
          <p:cNvSpPr>
            <a:spLocks noGrp="1" noChangeArrowheads="1"/>
          </p:cNvSpPr>
          <p:nvPr>
            <p:ph type="body" sz="half" idx="1"/>
          </p:nvPr>
        </p:nvSpPr>
        <p:spPr>
          <a:xfrm>
            <a:off x="304800" y="1143000"/>
            <a:ext cx="8686800" cy="4983163"/>
          </a:xfrm>
        </p:spPr>
        <p:txBody>
          <a:bodyPr/>
          <a:lstStyle/>
          <a:p>
            <a:r>
              <a:rPr lang="vi-VN" sz="2800" dirty="0" smtClean="0">
                <a:solidFill>
                  <a:srgbClr val="000000"/>
                </a:solidFill>
                <a:effectLst/>
                <a:latin typeface="Times New Roman" pitchFamily="18" charset="0"/>
                <a:cs typeface="Times New Roman" pitchFamily="18" charset="0"/>
              </a:rPr>
              <a:t>Q1 là sản lượng hòa vốn kinh tế</a:t>
            </a:r>
          </a:p>
          <a:p>
            <a:r>
              <a:rPr lang="vi-VN" sz="2800" dirty="0" smtClean="0">
                <a:solidFill>
                  <a:srgbClr val="000000"/>
                </a:solidFill>
                <a:effectLst/>
                <a:latin typeface="Times New Roman" pitchFamily="18" charset="0"/>
                <a:cs typeface="Times New Roman" pitchFamily="18" charset="0"/>
              </a:rPr>
              <a:t>F là tổng chi phí cố định kinh doanh</a:t>
            </a:r>
          </a:p>
          <a:p>
            <a:r>
              <a:rPr lang="it-IT" sz="2800" dirty="0" smtClean="0">
                <a:solidFill>
                  <a:srgbClr val="000000"/>
                </a:solidFill>
                <a:effectLst/>
                <a:latin typeface="Times New Roman" pitchFamily="18" charset="0"/>
                <a:cs typeface="Times New Roman" pitchFamily="18" charset="0"/>
              </a:rPr>
              <a:t>V là chi phí biến đổi/sp</a:t>
            </a:r>
          </a:p>
          <a:p>
            <a:r>
              <a:rPr lang="vi-VN" sz="2800" dirty="0" smtClean="0">
                <a:solidFill>
                  <a:srgbClr val="000000"/>
                </a:solidFill>
                <a:effectLst/>
                <a:latin typeface="Times New Roman" pitchFamily="18" charset="0"/>
                <a:cs typeface="Times New Roman" pitchFamily="18" charset="0"/>
              </a:rPr>
              <a:t>P là giá bán đơn vị sp </a:t>
            </a:r>
          </a:p>
          <a:p>
            <a:r>
              <a:rPr lang="en-US" sz="2800" dirty="0" err="1" smtClean="0">
                <a:solidFill>
                  <a:srgbClr val="000000"/>
                </a:solidFill>
                <a:effectLst/>
                <a:latin typeface="Times New Roman" pitchFamily="18" charset="0"/>
                <a:cs typeface="Times New Roman" pitchFamily="18" charset="0"/>
              </a:rPr>
              <a:t>Nếu</a:t>
            </a:r>
            <a:r>
              <a:rPr lang="en-US" sz="2800" dirty="0" smtClean="0">
                <a:solidFill>
                  <a:srgbClr val="000000"/>
                </a:solidFill>
                <a:effectLst/>
                <a:latin typeface="Times New Roman" pitchFamily="18" charset="0"/>
                <a:cs typeface="Times New Roman" pitchFamily="18" charset="0"/>
              </a:rPr>
              <a:t> DN </a:t>
            </a:r>
            <a:r>
              <a:rPr lang="en-US" sz="2800" dirty="0" err="1" smtClean="0">
                <a:solidFill>
                  <a:srgbClr val="000000"/>
                </a:solidFill>
                <a:effectLst/>
                <a:latin typeface="Times New Roman" pitchFamily="18" charset="0"/>
                <a:cs typeface="Times New Roman" pitchFamily="18" charset="0"/>
              </a:rPr>
              <a:t>chỉ</a:t>
            </a:r>
            <a:r>
              <a:rPr lang="en-US" sz="2800" dirty="0" smtClean="0">
                <a:solidFill>
                  <a:srgbClr val="000000"/>
                </a:solidFill>
                <a:effectLst/>
                <a:latin typeface="Times New Roman" pitchFamily="18" charset="0"/>
                <a:cs typeface="Times New Roman" pitchFamily="18" charset="0"/>
              </a:rPr>
              <a:t> SX-TT 1 </a:t>
            </a:r>
            <a:r>
              <a:rPr lang="en-US" sz="2800" dirty="0" err="1" smtClean="0">
                <a:solidFill>
                  <a:srgbClr val="000000"/>
                </a:solidFill>
                <a:effectLst/>
                <a:latin typeface="Times New Roman" pitchFamily="18" charset="0"/>
                <a:cs typeface="Times New Roman" pitchFamily="18" charset="0"/>
              </a:rPr>
              <a:t>loại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sản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phẩm</a:t>
            </a:r>
            <a:r>
              <a:rPr lang="en-US" sz="2800" dirty="0" smtClean="0">
                <a:solidFill>
                  <a:srgbClr val="000000"/>
                </a:solidFill>
                <a:effectLst/>
                <a:latin typeface="Times New Roman" pitchFamily="18" charset="0"/>
                <a:cs typeface="Times New Roman" pitchFamily="18" charset="0"/>
              </a:rPr>
              <a:t>: Sh1=Q1 </a:t>
            </a:r>
            <a:r>
              <a:rPr lang="en-US" sz="2800" dirty="0" err="1" smtClean="0">
                <a:solidFill>
                  <a:srgbClr val="000000"/>
                </a:solidFill>
                <a:effectLst/>
                <a:latin typeface="Times New Roman" pitchFamily="18" charset="0"/>
                <a:cs typeface="Times New Roman" pitchFamily="18" charset="0"/>
              </a:rPr>
              <a:t>xP</a:t>
            </a:r>
            <a:endParaRPr lang="en-US" sz="2800" dirty="0" smtClean="0">
              <a:solidFill>
                <a:srgbClr val="000000"/>
              </a:solidFill>
              <a:effectLst/>
              <a:latin typeface="Times New Roman" pitchFamily="18" charset="0"/>
              <a:cs typeface="Times New Roman" pitchFamily="18" charset="0"/>
            </a:endParaRPr>
          </a:p>
          <a:p>
            <a:r>
              <a:rPr lang="en-US" sz="2800" dirty="0" err="1" smtClean="0">
                <a:solidFill>
                  <a:srgbClr val="000000"/>
                </a:solidFill>
                <a:effectLst/>
                <a:latin typeface="Times New Roman" pitchFamily="18" charset="0"/>
                <a:cs typeface="Times New Roman" pitchFamily="18" charset="0"/>
              </a:rPr>
              <a:t>Nếu</a:t>
            </a:r>
            <a:r>
              <a:rPr lang="en-US" sz="2800" dirty="0" smtClean="0">
                <a:solidFill>
                  <a:srgbClr val="000000"/>
                </a:solidFill>
                <a:effectLst/>
                <a:latin typeface="Times New Roman" pitchFamily="18" charset="0"/>
                <a:cs typeface="Times New Roman" pitchFamily="18" charset="0"/>
              </a:rPr>
              <a:t> DN SX-TT </a:t>
            </a:r>
            <a:r>
              <a:rPr lang="en-US" sz="2800" dirty="0" err="1" smtClean="0">
                <a:solidFill>
                  <a:srgbClr val="000000"/>
                </a:solidFill>
                <a:effectLst/>
                <a:latin typeface="Times New Roman" pitchFamily="18" charset="0"/>
                <a:cs typeface="Times New Roman" pitchFamily="18" charset="0"/>
              </a:rPr>
              <a:t>nhiều</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loại</a:t>
            </a:r>
            <a:r>
              <a:rPr lang="en-US" sz="2800" dirty="0" smtClean="0">
                <a:solidFill>
                  <a:srgbClr val="000000"/>
                </a:solidFill>
                <a:effectLst/>
                <a:latin typeface="Times New Roman" pitchFamily="18" charset="0"/>
                <a:cs typeface="Times New Roman" pitchFamily="18" charset="0"/>
              </a:rPr>
              <a:t> sp</a:t>
            </a:r>
          </a:p>
          <a:p>
            <a:pPr eaLnBrk="1" hangingPunct="1">
              <a:lnSpc>
                <a:spcPct val="90000"/>
              </a:lnSpc>
              <a:buFont typeface="Wingdings" pitchFamily="2" charset="2"/>
              <a:buNone/>
              <a:defRPr/>
            </a:pPr>
            <a:endParaRPr lang="en-US" sz="2800" dirty="0" smtClean="0">
              <a:solidFill>
                <a:srgbClr val="000000"/>
              </a:solidFill>
              <a:effectLst/>
              <a:latin typeface="Times New Roman" pitchFamily="18" charset="0"/>
              <a:cs typeface="Times New Roman" pitchFamily="18" charset="0"/>
            </a:endParaRPr>
          </a:p>
          <a:p>
            <a:pPr eaLnBrk="1" hangingPunct="1">
              <a:lnSpc>
                <a:spcPct val="90000"/>
              </a:lnSpc>
              <a:buFont typeface="Wingdings" pitchFamily="2" charset="2"/>
              <a:buNone/>
              <a:defRPr/>
            </a:pPr>
            <a:endParaRPr lang="en-US" sz="2800" dirty="0" smtClean="0">
              <a:solidFill>
                <a:srgbClr val="000000"/>
              </a:solidFill>
              <a:latin typeface="Times New Roman" pitchFamily="18" charset="0"/>
              <a:cs typeface="Times New Roman" pitchFamily="18" charset="0"/>
              <a:sym typeface="Wingdings" pitchFamily="2" charset="2"/>
            </a:endParaRPr>
          </a:p>
          <a:p>
            <a:pPr eaLnBrk="1" hangingPunct="1">
              <a:lnSpc>
                <a:spcPct val="90000"/>
              </a:lnSpc>
              <a:buFont typeface="Wingdings" pitchFamily="2" charset="2"/>
              <a:buNone/>
              <a:defRPr/>
            </a:pPr>
            <a:endParaRPr lang="en-US" sz="2800" dirty="0" smtClean="0">
              <a:solidFill>
                <a:srgbClr val="000000"/>
              </a:solidFill>
              <a:latin typeface="Times New Roman" pitchFamily="18" charset="0"/>
              <a:cs typeface="Times New Roman" pitchFamily="18" charset="0"/>
            </a:endParaRPr>
          </a:p>
          <a:p>
            <a:pPr eaLnBrk="1" hangingPunct="1">
              <a:lnSpc>
                <a:spcPct val="90000"/>
              </a:lnSpc>
              <a:buFont typeface="Wingdings" pitchFamily="2" charset="2"/>
              <a:buNone/>
              <a:defRPr/>
            </a:pPr>
            <a:r>
              <a:rPr lang="en-US" sz="2400" dirty="0" smtClean="0">
                <a:solidFill>
                  <a:srgbClr val="000000"/>
                </a:solidFill>
                <a:latin typeface="Times New Roman" pitchFamily="18" charset="0"/>
                <a:cs typeface="Times New Roman" pitchFamily="18" charset="0"/>
              </a:rPr>
              <a:t> </a:t>
            </a:r>
            <a:r>
              <a:rPr lang="en-US" sz="2400" b="1" dirty="0" smtClean="0">
                <a:solidFill>
                  <a:srgbClr val="000000"/>
                </a:solidFill>
                <a:latin typeface="Times New Roman" pitchFamily="18" charset="0"/>
                <a:cs typeface="Times New Roman" pitchFamily="18" charset="0"/>
              </a:rPr>
              <a:t>	          </a:t>
            </a:r>
            <a:r>
              <a:rPr lang="en-US" sz="2800" dirty="0" smtClean="0">
                <a:solidFill>
                  <a:srgbClr val="000000"/>
                </a:solidFill>
                <a:latin typeface="Times New Roman" pitchFamily="18" charset="0"/>
                <a:cs typeface="Times New Roman" pitchFamily="18" charset="0"/>
              </a:rPr>
              <a:t>     </a:t>
            </a:r>
          </a:p>
        </p:txBody>
      </p:sp>
      <p:graphicFrame>
        <p:nvGraphicFramePr>
          <p:cNvPr id="8194" name="Rectangle 17"/>
          <p:cNvGraphicFramePr>
            <a:graphicFrameLocks/>
          </p:cNvGraphicFramePr>
          <p:nvPr>
            <p:ph sz="quarter" idx="2"/>
          </p:nvPr>
        </p:nvGraphicFramePr>
        <p:xfrm>
          <a:off x="5027613" y="1600200"/>
          <a:ext cx="3279775" cy="2185988"/>
        </p:xfrm>
        <a:graphic>
          <a:graphicData uri="http://schemas.openxmlformats.org/presentationml/2006/ole">
            <p:oleObj spid="_x0000_s8194" name="Equation" r:id="rId3" imgW="0" imgH="0" progId="Equation.3">
              <p:embed/>
            </p:oleObj>
          </a:graphicData>
        </a:graphic>
      </p:graphicFrame>
      <p:sp>
        <p:nvSpPr>
          <p:cNvPr id="8200" name="Text Box 6"/>
          <p:cNvSpPr txBox="1">
            <a:spLocks noChangeArrowheads="1"/>
          </p:cNvSpPr>
          <p:nvPr/>
        </p:nvSpPr>
        <p:spPr bwMode="auto">
          <a:xfrm>
            <a:off x="304800" y="5181600"/>
            <a:ext cx="8458200" cy="1438664"/>
          </a:xfrm>
          <a:prstGeom prst="rect">
            <a:avLst/>
          </a:prstGeom>
          <a:noFill/>
          <a:ln w="9525">
            <a:noFill/>
            <a:miter lim="800000"/>
            <a:headEnd/>
            <a:tailEnd/>
          </a:ln>
        </p:spPr>
        <p:txBody>
          <a:bodyPr anchor="ctr">
            <a:spAutoFit/>
          </a:bodyPr>
          <a:lstStyle/>
          <a:p>
            <a:pPr eaLnBrk="0" hangingPunct="0">
              <a:lnSpc>
                <a:spcPct val="60000"/>
              </a:lnSpc>
              <a:spcBef>
                <a:spcPct val="40000"/>
              </a:spcBef>
              <a:defRPr/>
            </a:pP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vi-VN" sz="2400" b="1" dirty="0">
                <a:solidFill>
                  <a:srgbClr val="2C0000"/>
                </a:solidFill>
                <a:latin typeface="Times New Roman" pitchFamily="18" charset="0"/>
                <a:cs typeface="Times New Roman" pitchFamily="18" charset="0"/>
              </a:rPr>
              <a:t>Vấn đề: </a:t>
            </a:r>
            <a:r>
              <a:rPr lang="vi-VN" sz="2400" dirty="0">
                <a:solidFill>
                  <a:srgbClr val="2C0000"/>
                </a:solidFill>
                <a:latin typeface="Times New Roman" pitchFamily="18" charset="0"/>
                <a:cs typeface="Times New Roman" pitchFamily="18" charset="0"/>
              </a:rPr>
              <a:t>tự xây dựng công thức xác định doanh thu hòa vốn tài</a:t>
            </a:r>
          </a:p>
          <a:p>
            <a:r>
              <a:rPr lang="en-US" sz="2400" dirty="0" err="1">
                <a:solidFill>
                  <a:srgbClr val="2C0000"/>
                </a:solidFill>
                <a:latin typeface="Times New Roman" pitchFamily="18" charset="0"/>
                <a:cs typeface="Times New Roman" pitchFamily="18" charset="0"/>
              </a:rPr>
              <a:t>chính</a:t>
            </a:r>
            <a:r>
              <a:rPr lang="en-US" sz="2400" dirty="0">
                <a:solidFill>
                  <a:srgbClr val="2C0000"/>
                </a:solidFill>
                <a:latin typeface="Times New Roman" pitchFamily="18" charset="0"/>
                <a:cs typeface="Times New Roman" pitchFamily="18" charset="0"/>
              </a:rPr>
              <a:t> </a:t>
            </a:r>
            <a:r>
              <a:rPr lang="en-US" sz="2400" dirty="0" err="1">
                <a:solidFill>
                  <a:srgbClr val="2C0000"/>
                </a:solidFill>
                <a:latin typeface="Times New Roman" pitchFamily="18" charset="0"/>
                <a:cs typeface="Times New Roman" pitchFamily="18" charset="0"/>
              </a:rPr>
              <a:t>với</a:t>
            </a:r>
            <a:r>
              <a:rPr lang="en-US" sz="2400" dirty="0">
                <a:solidFill>
                  <a:srgbClr val="2C0000"/>
                </a:solidFill>
                <a:latin typeface="Times New Roman" pitchFamily="18" charset="0"/>
                <a:cs typeface="Times New Roman" pitchFamily="18" charset="0"/>
              </a:rPr>
              <a:t> I </a:t>
            </a:r>
            <a:r>
              <a:rPr lang="en-US" sz="2400" dirty="0" err="1">
                <a:solidFill>
                  <a:srgbClr val="2C0000"/>
                </a:solidFill>
                <a:latin typeface="Times New Roman" pitchFamily="18" charset="0"/>
                <a:cs typeface="Times New Roman" pitchFamily="18" charset="0"/>
              </a:rPr>
              <a:t>là</a:t>
            </a:r>
            <a:r>
              <a:rPr lang="en-US" sz="2400" dirty="0">
                <a:solidFill>
                  <a:srgbClr val="2C0000"/>
                </a:solidFill>
                <a:latin typeface="Times New Roman" pitchFamily="18" charset="0"/>
                <a:cs typeface="Times New Roman" pitchFamily="18" charset="0"/>
              </a:rPr>
              <a:t> </a:t>
            </a:r>
            <a:r>
              <a:rPr lang="en-US" sz="2400" dirty="0" err="1">
                <a:solidFill>
                  <a:srgbClr val="2C0000"/>
                </a:solidFill>
                <a:latin typeface="Times New Roman" pitchFamily="18" charset="0"/>
                <a:cs typeface="Times New Roman" pitchFamily="18" charset="0"/>
              </a:rPr>
              <a:t>lãi</a:t>
            </a:r>
            <a:r>
              <a:rPr lang="en-US" sz="2400" dirty="0">
                <a:solidFill>
                  <a:srgbClr val="2C0000"/>
                </a:solidFill>
                <a:latin typeface="Times New Roman" pitchFamily="18" charset="0"/>
                <a:cs typeface="Times New Roman" pitchFamily="18" charset="0"/>
              </a:rPr>
              <a:t> </a:t>
            </a:r>
            <a:r>
              <a:rPr lang="en-US" sz="2400" dirty="0" err="1">
                <a:solidFill>
                  <a:srgbClr val="2C0000"/>
                </a:solidFill>
                <a:latin typeface="Times New Roman" pitchFamily="18" charset="0"/>
                <a:cs typeface="Times New Roman" pitchFamily="18" charset="0"/>
              </a:rPr>
              <a:t>vay</a:t>
            </a:r>
            <a:r>
              <a:rPr lang="en-US" sz="2400" dirty="0">
                <a:solidFill>
                  <a:srgbClr val="2C0000"/>
                </a:solidFill>
                <a:latin typeface="Times New Roman" pitchFamily="18" charset="0"/>
                <a:cs typeface="Times New Roman" pitchFamily="18" charset="0"/>
              </a:rPr>
              <a:t> </a:t>
            </a:r>
            <a:r>
              <a:rPr lang="en-US" sz="2400" dirty="0" err="1">
                <a:solidFill>
                  <a:srgbClr val="2C0000"/>
                </a:solidFill>
                <a:latin typeface="Times New Roman" pitchFamily="18" charset="0"/>
                <a:cs typeface="Times New Roman" pitchFamily="18" charset="0"/>
              </a:rPr>
              <a:t>phải</a:t>
            </a:r>
            <a:r>
              <a:rPr lang="en-US" sz="2400" dirty="0">
                <a:solidFill>
                  <a:srgbClr val="2C0000"/>
                </a:solidFill>
                <a:latin typeface="Times New Roman" pitchFamily="18" charset="0"/>
                <a:cs typeface="Times New Roman" pitchFamily="18" charset="0"/>
              </a:rPr>
              <a:t> </a:t>
            </a:r>
            <a:r>
              <a:rPr lang="en-US" sz="2400" dirty="0" err="1">
                <a:solidFill>
                  <a:srgbClr val="2C0000"/>
                </a:solidFill>
                <a:latin typeface="Times New Roman" pitchFamily="18" charset="0"/>
                <a:cs typeface="Times New Roman" pitchFamily="18" charset="0"/>
              </a:rPr>
              <a:t>trả</a:t>
            </a:r>
            <a:endParaRPr lang="en-US" sz="2400"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a:p>
            <a:pPr eaLnBrk="0" hangingPunct="0">
              <a:lnSpc>
                <a:spcPct val="60000"/>
              </a:lnSpc>
              <a:spcBef>
                <a:spcPct val="40000"/>
              </a:spcBef>
              <a:defRPr/>
            </a:pP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201" name="Text Box 8"/>
          <p:cNvSpPr txBox="1">
            <a:spLocks noChangeArrowheads="1"/>
          </p:cNvSpPr>
          <p:nvPr/>
        </p:nvSpPr>
        <p:spPr bwMode="auto">
          <a:xfrm>
            <a:off x="838200" y="4267200"/>
            <a:ext cx="2286000" cy="457200"/>
          </a:xfrm>
          <a:prstGeom prst="rect">
            <a:avLst/>
          </a:prstGeom>
          <a:noFill/>
          <a:ln w="9525">
            <a:noFill/>
            <a:miter lim="800000"/>
            <a:headEnd/>
            <a:tailEnd/>
          </a:ln>
        </p:spPr>
        <p:txBody>
          <a:bodyPr>
            <a:spAutoFit/>
          </a:bodyPr>
          <a:lstStyle/>
          <a:p>
            <a:pPr eaLnBrk="0" hangingPunct="0">
              <a:spcBef>
                <a:spcPct val="50000"/>
              </a:spcBef>
              <a:defRPr/>
            </a:pPr>
            <a:endParaRPr lang="en-US" sz="2400" b="1">
              <a:solidFill>
                <a:srgbClr val="FFFF00"/>
              </a:solidFill>
              <a:effectLst>
                <a:outerShdw blurRad="38100" dist="38100" dir="2700000" algn="tl">
                  <a:srgbClr val="000000">
                    <a:alpha val="43137"/>
                  </a:srgbClr>
                </a:outerShdw>
              </a:effectLst>
              <a:latin typeface=".VnTime" pitchFamily="34" charset="0"/>
              <a:cs typeface="+mn-cs"/>
            </a:endParaRPr>
          </a:p>
        </p:txBody>
      </p:sp>
      <p:sp>
        <p:nvSpPr>
          <p:cNvPr id="8202" name="Text Box 11"/>
          <p:cNvSpPr txBox="1">
            <a:spLocks noChangeArrowheads="1"/>
          </p:cNvSpPr>
          <p:nvPr/>
        </p:nvSpPr>
        <p:spPr bwMode="auto">
          <a:xfrm>
            <a:off x="3168650" y="4240213"/>
            <a:ext cx="717550" cy="457200"/>
          </a:xfrm>
          <a:prstGeom prst="rect">
            <a:avLst/>
          </a:prstGeom>
          <a:noFill/>
          <a:ln w="9525">
            <a:noFill/>
            <a:miter lim="800000"/>
            <a:headEnd/>
            <a:tailEnd/>
          </a:ln>
        </p:spPr>
        <p:txBody>
          <a:bodyPr>
            <a:spAutoFit/>
          </a:bodyPr>
          <a:lstStyle/>
          <a:p>
            <a:pPr eaLnBrk="0" hangingPunct="0">
              <a:defRPr/>
            </a:pPr>
            <a:endParaRPr lang="en-US" sz="2400" b="1">
              <a:solidFill>
                <a:srgbClr val="FFFF00"/>
              </a:solidFill>
              <a:effectLst>
                <a:outerShdw blurRad="38100" dist="38100" dir="2700000" algn="tl">
                  <a:srgbClr val="000000">
                    <a:alpha val="43137"/>
                  </a:srgbClr>
                </a:outerShdw>
              </a:effectLst>
              <a:latin typeface=".VnTime" pitchFamily="34" charset="0"/>
              <a:cs typeface="+mn-cs"/>
            </a:endParaRPr>
          </a:p>
        </p:txBody>
      </p:sp>
      <p:graphicFrame>
        <p:nvGraphicFramePr>
          <p:cNvPr id="8195" name="Object 20"/>
          <p:cNvGraphicFramePr>
            <a:graphicFrameLocks noChangeAspect="1"/>
          </p:cNvGraphicFramePr>
          <p:nvPr>
            <p:ph sz="quarter" idx="3"/>
          </p:nvPr>
        </p:nvGraphicFramePr>
        <p:xfrm>
          <a:off x="1181100" y="4213225"/>
          <a:ext cx="4984750" cy="1208088"/>
        </p:xfrm>
        <a:graphic>
          <a:graphicData uri="http://schemas.openxmlformats.org/presentationml/2006/ole">
            <p:oleObj spid="_x0000_s8195" name="Equation" r:id="rId4" imgW="2514600" imgH="609480" progId="Equation.3">
              <p:embed/>
            </p:oleObj>
          </a:graphicData>
        </a:graphic>
      </p:graphicFrame>
      <p:pic>
        <p:nvPicPr>
          <p:cNvPr id="13" name="Picture 4" descr="C:\Users\Duc\Desktop\logo hvtc 1.jpg"/>
          <p:cNvPicPr>
            <a:picLocks noChangeAspect="1" noChangeArrowheads="1"/>
          </p:cNvPicPr>
          <p:nvPr/>
        </p:nvPicPr>
        <p:blipFill>
          <a:blip r:embed="rId5"/>
          <a:srcRect/>
          <a:stretch>
            <a:fillRect/>
          </a:stretch>
        </p:blipFill>
        <p:spPr bwMode="auto">
          <a:xfrm>
            <a:off x="0" y="0"/>
            <a:ext cx="990600" cy="914400"/>
          </a:xfrm>
          <a:prstGeom prst="rect">
            <a:avLst/>
          </a:prstGeom>
          <a:noFill/>
          <a:ln w="9525">
            <a:noFill/>
            <a:miter lim="800000"/>
            <a:headEnd/>
            <a:tailEnd/>
          </a:ln>
        </p:spPr>
      </p:pic>
      <p:sp>
        <p:nvSpPr>
          <p:cNvPr id="14"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Date Placeholder 5"/>
          <p:cNvSpPr>
            <a:spLocks noGrp="1"/>
          </p:cNvSpPr>
          <p:nvPr>
            <p:ph type="dt" sz="quarter" idx="10"/>
          </p:nvPr>
        </p:nvSpPr>
        <p:spPr/>
        <p:txBody>
          <a:bodyPr/>
          <a:lstStyle/>
          <a:p>
            <a:pPr>
              <a:defRPr/>
            </a:pPr>
            <a:fld id="{B7F9F70B-DF0A-45B7-83E4-19FE65ECC30E}" type="datetime1">
              <a:rPr lang="en-US"/>
              <a:pPr>
                <a:defRPr/>
              </a:pPr>
              <a:t>7/24/2014</a:t>
            </a:fld>
            <a:endParaRPr lang="en-US"/>
          </a:p>
        </p:txBody>
      </p:sp>
      <p:sp>
        <p:nvSpPr>
          <p:cNvPr id="8197" name="Slide Number Placeholder 6"/>
          <p:cNvSpPr>
            <a:spLocks noGrp="1"/>
          </p:cNvSpPr>
          <p:nvPr>
            <p:ph type="sldNum" sz="quarter" idx="12"/>
          </p:nvPr>
        </p:nvSpPr>
        <p:spPr>
          <a:xfrm>
            <a:off x="3124200" y="6248400"/>
            <a:ext cx="2895600" cy="457200"/>
          </a:xfrm>
        </p:spPr>
        <p:txBody>
          <a:bodyPr/>
          <a:lstStyle/>
          <a:p>
            <a:pPr algn="ctr">
              <a:defRPr/>
            </a:pPr>
            <a:fld id="{6588E37E-71D1-4D55-A15B-422B4AAFFD0C}" type="slidenum">
              <a:rPr lang="en-US"/>
              <a:pPr algn="ctr">
                <a:defRPr/>
              </a:pPr>
              <a:t>27</a:t>
            </a:fld>
            <a:endParaRPr lang="en-US"/>
          </a:p>
        </p:txBody>
      </p:sp>
      <p:sp>
        <p:nvSpPr>
          <p:cNvPr id="382997" name="Rectangle 21"/>
          <p:cNvSpPr>
            <a:spLocks noGrp="1" noRot="1" noChangeArrowheads="1"/>
          </p:cNvSpPr>
          <p:nvPr>
            <p:ph type="title"/>
          </p:nvPr>
        </p:nvSpPr>
        <p:spPr>
          <a:xfrm>
            <a:off x="1066800" y="427038"/>
            <a:ext cx="8229600" cy="715962"/>
          </a:xfrm>
        </p:spPr>
        <p:txBody>
          <a:bodyPr/>
          <a:lstStyle/>
          <a:p>
            <a:pPr eaLnBrk="1" hangingPunct="1">
              <a:defRPr/>
            </a:pPr>
            <a:r>
              <a:rPr lang="en-US" sz="3200" b="1" dirty="0" smtClean="0">
                <a:solidFill>
                  <a:srgbClr val="000000"/>
                </a:solidFill>
                <a:effectLst/>
                <a:latin typeface="Times New Roman" pitchFamily="18" charset="0"/>
                <a:cs typeface="Times New Roman" pitchFamily="18" charset="0"/>
              </a:rPr>
              <a:t> </a:t>
            </a:r>
            <a:r>
              <a:rPr lang="vi-VN" sz="3200" b="1" dirty="0" smtClean="0">
                <a:solidFill>
                  <a:srgbClr val="000000"/>
                </a:solidFill>
                <a:effectLst/>
                <a:latin typeface="Times New Roman" pitchFamily="18" charset="0"/>
                <a:cs typeface="Times New Roman" pitchFamily="18" charset="0"/>
              </a:rPr>
              <a:t>Xác định doanh thu hòa vốn tài chính</a:t>
            </a:r>
            <a:r>
              <a:rPr lang="en-US" sz="3200" b="1" dirty="0" smtClean="0">
                <a:solidFill>
                  <a:srgbClr val="000000"/>
                </a:solidFill>
                <a:effectLst/>
                <a:latin typeface="Times New Roman" pitchFamily="18" charset="0"/>
                <a:cs typeface="Times New Roman" pitchFamily="18" charset="0"/>
              </a:rPr>
              <a:t> </a:t>
            </a:r>
          </a:p>
        </p:txBody>
      </p:sp>
      <p:sp>
        <p:nvSpPr>
          <p:cNvPr id="382978" name="Rectangle 2"/>
          <p:cNvSpPr>
            <a:spLocks noGrp="1" noChangeArrowheads="1"/>
          </p:cNvSpPr>
          <p:nvPr>
            <p:ph type="body" sz="half" idx="1"/>
          </p:nvPr>
        </p:nvSpPr>
        <p:spPr>
          <a:xfrm>
            <a:off x="228600" y="1143000"/>
            <a:ext cx="8686800" cy="4983163"/>
          </a:xfrm>
        </p:spPr>
        <p:txBody>
          <a:bodyPr/>
          <a:lstStyle/>
          <a:p>
            <a:pPr>
              <a:buNone/>
            </a:pPr>
            <a:r>
              <a:rPr lang="en-US" sz="2800" b="1"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Q2 là sản lượng hòa vốn tài chính </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F là tổng chi phí cố định kinh doanh</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V, P như cũ</a:t>
            </a:r>
          </a:p>
          <a:p>
            <a:pPr>
              <a:buNone/>
            </a:pPr>
            <a:r>
              <a:rPr lang="en-US" sz="2800" dirty="0" smtClean="0">
                <a:solidFill>
                  <a:srgbClr val="000000"/>
                </a:solidFill>
                <a:effectLst/>
                <a:latin typeface="Times New Roman" pitchFamily="18" charset="0"/>
                <a:cs typeface="Times New Roman" pitchFamily="18" charset="0"/>
              </a:rPr>
              <a:t>	I  </a:t>
            </a:r>
            <a:r>
              <a:rPr lang="en-US" sz="2800" dirty="0" err="1" smtClean="0">
                <a:solidFill>
                  <a:srgbClr val="000000"/>
                </a:solidFill>
                <a:effectLst/>
                <a:latin typeface="Times New Roman" pitchFamily="18" charset="0"/>
                <a:cs typeface="Times New Roman" pitchFamily="18" charset="0"/>
              </a:rPr>
              <a:t>lãi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tiền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vay</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phải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trả</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trong</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kỳ</a:t>
            </a:r>
            <a:endParaRPr lang="en-US" sz="2800" dirty="0" smtClean="0">
              <a:solidFill>
                <a:srgbClr val="000000"/>
              </a:solidFill>
              <a:effectLst/>
              <a:latin typeface="Times New Roman" pitchFamily="18" charset="0"/>
              <a:cs typeface="Times New Roman" pitchFamily="18" charset="0"/>
            </a:endParaRPr>
          </a:p>
          <a:p>
            <a:pPr>
              <a:buNone/>
            </a:pPr>
            <a:r>
              <a:rPr lang="en-US" sz="2800" dirty="0" smtClean="0">
                <a:solidFill>
                  <a:srgbClr val="000000"/>
                </a:solidFill>
                <a:effectLst/>
                <a:latin typeface="Times New Roman" pitchFamily="18" charset="0"/>
                <a:cs typeface="Times New Roman" pitchFamily="18" charset="0"/>
              </a:rPr>
              <a:t>	T/H: SX-TT 1 </a:t>
            </a:r>
            <a:r>
              <a:rPr lang="en-US" sz="2800" dirty="0" err="1" smtClean="0">
                <a:solidFill>
                  <a:srgbClr val="000000"/>
                </a:solidFill>
                <a:effectLst/>
                <a:latin typeface="Times New Roman" pitchFamily="18" charset="0"/>
                <a:cs typeface="Times New Roman" pitchFamily="18" charset="0"/>
              </a:rPr>
              <a:t>loại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sản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phẩm</a:t>
            </a:r>
            <a:r>
              <a:rPr lang="en-US" sz="2800" dirty="0" smtClean="0">
                <a:solidFill>
                  <a:srgbClr val="000000"/>
                </a:solidFill>
                <a:effectLst/>
                <a:latin typeface="Times New Roman" pitchFamily="18" charset="0"/>
                <a:cs typeface="Times New Roman" pitchFamily="18" charset="0"/>
              </a:rPr>
              <a:t>: Sh2 = Q2 </a:t>
            </a:r>
            <a:r>
              <a:rPr lang="en-US" sz="2800" dirty="0" err="1" smtClean="0">
                <a:solidFill>
                  <a:srgbClr val="000000"/>
                </a:solidFill>
                <a:effectLst/>
                <a:latin typeface="Times New Roman" pitchFamily="18" charset="0"/>
                <a:cs typeface="Times New Roman" pitchFamily="18" charset="0"/>
              </a:rPr>
              <a:t>xP</a:t>
            </a:r>
            <a:endParaRPr lang="en-US" sz="2800" dirty="0" smtClean="0">
              <a:solidFill>
                <a:srgbClr val="000000"/>
              </a:solidFill>
              <a:effectLst/>
              <a:latin typeface="Times New Roman" pitchFamily="18" charset="0"/>
              <a:cs typeface="Times New Roman" pitchFamily="18" charset="0"/>
            </a:endParaRPr>
          </a:p>
          <a:p>
            <a:pPr>
              <a:buNone/>
            </a:pPr>
            <a:r>
              <a:rPr lang="en-US" sz="2800" dirty="0" smtClean="0">
                <a:solidFill>
                  <a:srgbClr val="000000"/>
                </a:solidFill>
                <a:effectLst/>
                <a:latin typeface="Times New Roman" pitchFamily="18" charset="0"/>
                <a:cs typeface="Times New Roman" pitchFamily="18" charset="0"/>
              </a:rPr>
              <a:t>	T/H DN SX-TT </a:t>
            </a:r>
            <a:r>
              <a:rPr lang="en-US" sz="2800" dirty="0" err="1" smtClean="0">
                <a:solidFill>
                  <a:srgbClr val="000000"/>
                </a:solidFill>
                <a:effectLst/>
                <a:latin typeface="Times New Roman" pitchFamily="18" charset="0"/>
                <a:cs typeface="Times New Roman" pitchFamily="18" charset="0"/>
              </a:rPr>
              <a:t>nhiều</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loại</a:t>
            </a:r>
            <a:r>
              <a:rPr lang="en-US" sz="2800" dirty="0" smtClean="0">
                <a:solidFill>
                  <a:srgbClr val="000000"/>
                </a:solidFill>
                <a:effectLst/>
                <a:latin typeface="Times New Roman" pitchFamily="18" charset="0"/>
                <a:cs typeface="Times New Roman" pitchFamily="18" charset="0"/>
              </a:rPr>
              <a:t> SP</a:t>
            </a:r>
          </a:p>
          <a:p>
            <a:pPr eaLnBrk="1" hangingPunct="1">
              <a:lnSpc>
                <a:spcPct val="90000"/>
              </a:lnSpc>
              <a:buFont typeface="Wingdings" pitchFamily="2" charset="2"/>
              <a:buNone/>
              <a:defRPr/>
            </a:pPr>
            <a:endParaRPr lang="en-US" sz="2800" dirty="0" smtClean="0">
              <a:solidFill>
                <a:srgbClr val="000000"/>
              </a:solidFill>
              <a:latin typeface="Times New Roman" pitchFamily="18" charset="0"/>
              <a:cs typeface="Times New Roman" pitchFamily="18" charset="0"/>
              <a:sym typeface="Wingdings" pitchFamily="2" charset="2"/>
            </a:endParaRPr>
          </a:p>
          <a:p>
            <a:pPr eaLnBrk="1" hangingPunct="1">
              <a:lnSpc>
                <a:spcPct val="90000"/>
              </a:lnSpc>
              <a:buFont typeface="Wingdings" pitchFamily="2" charset="2"/>
              <a:buNone/>
              <a:defRPr/>
            </a:pPr>
            <a:endParaRPr lang="en-US" sz="2800" dirty="0" smtClean="0">
              <a:solidFill>
                <a:srgbClr val="000000"/>
              </a:solidFill>
              <a:latin typeface="Times New Roman" pitchFamily="18" charset="0"/>
              <a:cs typeface="Times New Roman" pitchFamily="18" charset="0"/>
            </a:endParaRPr>
          </a:p>
          <a:p>
            <a:pPr eaLnBrk="1" hangingPunct="1">
              <a:lnSpc>
                <a:spcPct val="90000"/>
              </a:lnSpc>
              <a:buFont typeface="Wingdings" pitchFamily="2" charset="2"/>
              <a:buNone/>
              <a:defRPr/>
            </a:pPr>
            <a:r>
              <a:rPr lang="en-US" sz="2400" dirty="0" smtClean="0">
                <a:solidFill>
                  <a:srgbClr val="000000"/>
                </a:solidFill>
                <a:latin typeface="Times New Roman" pitchFamily="18" charset="0"/>
                <a:cs typeface="Times New Roman" pitchFamily="18" charset="0"/>
              </a:rPr>
              <a:t> </a:t>
            </a:r>
            <a:r>
              <a:rPr lang="en-US" sz="2400" b="1" dirty="0" smtClean="0">
                <a:solidFill>
                  <a:srgbClr val="000000"/>
                </a:solidFill>
                <a:latin typeface="Times New Roman" pitchFamily="18" charset="0"/>
                <a:cs typeface="Times New Roman" pitchFamily="18" charset="0"/>
              </a:rPr>
              <a:t>	          </a:t>
            </a:r>
            <a:r>
              <a:rPr lang="en-US" sz="2800" dirty="0" smtClean="0">
                <a:solidFill>
                  <a:srgbClr val="000000"/>
                </a:solidFill>
                <a:latin typeface="Times New Roman" pitchFamily="18" charset="0"/>
                <a:cs typeface="Times New Roman" pitchFamily="18" charset="0"/>
              </a:rPr>
              <a:t>     </a:t>
            </a:r>
          </a:p>
        </p:txBody>
      </p:sp>
      <p:graphicFrame>
        <p:nvGraphicFramePr>
          <p:cNvPr id="9218" name="Rectangle 17"/>
          <p:cNvGraphicFramePr>
            <a:graphicFrameLocks/>
          </p:cNvGraphicFramePr>
          <p:nvPr>
            <p:ph sz="quarter" idx="2"/>
          </p:nvPr>
        </p:nvGraphicFramePr>
        <p:xfrm>
          <a:off x="5027613" y="1600200"/>
          <a:ext cx="3279775" cy="2185988"/>
        </p:xfrm>
        <a:graphic>
          <a:graphicData uri="http://schemas.openxmlformats.org/presentationml/2006/ole">
            <p:oleObj spid="_x0000_s9218" name="Equation" r:id="rId3" imgW="0" imgH="0" progId="Equation.3">
              <p:embed/>
            </p:oleObj>
          </a:graphicData>
        </a:graphic>
      </p:graphicFrame>
      <p:sp>
        <p:nvSpPr>
          <p:cNvPr id="8200" name="Text Box 6"/>
          <p:cNvSpPr txBox="1">
            <a:spLocks noChangeArrowheads="1"/>
          </p:cNvSpPr>
          <p:nvPr/>
        </p:nvSpPr>
        <p:spPr bwMode="auto">
          <a:xfrm>
            <a:off x="457200" y="5105400"/>
            <a:ext cx="8458200" cy="1052596"/>
          </a:xfrm>
          <a:prstGeom prst="rect">
            <a:avLst/>
          </a:prstGeom>
          <a:noFill/>
          <a:ln w="9525">
            <a:noFill/>
            <a:miter lim="800000"/>
            <a:headEnd/>
            <a:tailEnd/>
          </a:ln>
        </p:spPr>
        <p:txBody>
          <a:bodyPr anchor="ctr">
            <a:spAutoFit/>
          </a:bodyPr>
          <a:lstStyle/>
          <a:p>
            <a:pPr eaLnBrk="0" hangingPunct="0">
              <a:lnSpc>
                <a:spcPct val="60000"/>
              </a:lnSpc>
              <a:spcBef>
                <a:spcPct val="40000"/>
              </a:spcBef>
              <a:defRPr/>
            </a:pP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vi-VN" sz="2400" b="1" dirty="0">
                <a:solidFill>
                  <a:srgbClr val="2C0000"/>
                </a:solidFill>
                <a:latin typeface="Times New Roman" pitchFamily="18" charset="0"/>
                <a:cs typeface="Times New Roman" pitchFamily="18" charset="0"/>
              </a:rPr>
              <a:t>Vấn đề: </a:t>
            </a:r>
            <a:r>
              <a:rPr lang="vi-VN" sz="2400" dirty="0">
                <a:solidFill>
                  <a:srgbClr val="2C0000"/>
                </a:solidFill>
                <a:latin typeface="Times New Roman" pitchFamily="18" charset="0"/>
                <a:cs typeface="Times New Roman" pitchFamily="18" charset="0"/>
              </a:rPr>
              <a:t>tự xây dựng công thức xác định doanh thu hòa vốn tài</a:t>
            </a:r>
          </a:p>
          <a:p>
            <a:r>
              <a:rPr lang="en-US" sz="2400" dirty="0" err="1">
                <a:solidFill>
                  <a:srgbClr val="2C0000"/>
                </a:solidFill>
                <a:latin typeface="Times New Roman" pitchFamily="18" charset="0"/>
                <a:cs typeface="Times New Roman" pitchFamily="18" charset="0"/>
              </a:rPr>
              <a:t>chính</a:t>
            </a:r>
            <a:r>
              <a:rPr lang="en-US" sz="2400" dirty="0">
                <a:solidFill>
                  <a:srgbClr val="2C0000"/>
                </a:solidFill>
                <a:latin typeface="Times New Roman" pitchFamily="18" charset="0"/>
                <a:cs typeface="Times New Roman" pitchFamily="18" charset="0"/>
              </a:rPr>
              <a:t> </a:t>
            </a:r>
            <a:r>
              <a:rPr lang="en-US" sz="2400" dirty="0" err="1">
                <a:solidFill>
                  <a:srgbClr val="2C0000"/>
                </a:solidFill>
                <a:latin typeface="Times New Roman" pitchFamily="18" charset="0"/>
                <a:cs typeface="Times New Roman" pitchFamily="18" charset="0"/>
              </a:rPr>
              <a:t>với</a:t>
            </a:r>
            <a:r>
              <a:rPr lang="en-US" sz="2400" dirty="0">
                <a:solidFill>
                  <a:srgbClr val="2C0000"/>
                </a:solidFill>
                <a:latin typeface="Times New Roman" pitchFamily="18" charset="0"/>
                <a:cs typeface="Times New Roman" pitchFamily="18" charset="0"/>
              </a:rPr>
              <a:t> I </a:t>
            </a:r>
            <a:r>
              <a:rPr lang="en-US" sz="2400" dirty="0" err="1">
                <a:solidFill>
                  <a:srgbClr val="2C0000"/>
                </a:solidFill>
                <a:latin typeface="Times New Roman" pitchFamily="18" charset="0"/>
                <a:cs typeface="Times New Roman" pitchFamily="18" charset="0"/>
              </a:rPr>
              <a:t>là</a:t>
            </a:r>
            <a:r>
              <a:rPr lang="en-US" sz="2400" dirty="0">
                <a:solidFill>
                  <a:srgbClr val="2C0000"/>
                </a:solidFill>
                <a:latin typeface="Times New Roman" pitchFamily="18" charset="0"/>
                <a:cs typeface="Times New Roman" pitchFamily="18" charset="0"/>
              </a:rPr>
              <a:t> </a:t>
            </a:r>
            <a:r>
              <a:rPr lang="en-US" sz="2400" dirty="0" err="1">
                <a:solidFill>
                  <a:srgbClr val="2C0000"/>
                </a:solidFill>
                <a:latin typeface="Times New Roman" pitchFamily="18" charset="0"/>
                <a:cs typeface="Times New Roman" pitchFamily="18" charset="0"/>
              </a:rPr>
              <a:t>lãi</a:t>
            </a:r>
            <a:r>
              <a:rPr lang="en-US" sz="2400" dirty="0">
                <a:solidFill>
                  <a:srgbClr val="2C0000"/>
                </a:solidFill>
                <a:latin typeface="Times New Roman" pitchFamily="18" charset="0"/>
                <a:cs typeface="Times New Roman" pitchFamily="18" charset="0"/>
              </a:rPr>
              <a:t> </a:t>
            </a:r>
            <a:r>
              <a:rPr lang="en-US" sz="2400" dirty="0" err="1">
                <a:solidFill>
                  <a:srgbClr val="2C0000"/>
                </a:solidFill>
                <a:latin typeface="Times New Roman" pitchFamily="18" charset="0"/>
                <a:cs typeface="Times New Roman" pitchFamily="18" charset="0"/>
              </a:rPr>
              <a:t>vay</a:t>
            </a:r>
            <a:r>
              <a:rPr lang="en-US" sz="2400" dirty="0">
                <a:solidFill>
                  <a:srgbClr val="2C0000"/>
                </a:solidFill>
                <a:latin typeface="Times New Roman" pitchFamily="18" charset="0"/>
                <a:cs typeface="Times New Roman" pitchFamily="18" charset="0"/>
              </a:rPr>
              <a:t> </a:t>
            </a:r>
            <a:r>
              <a:rPr lang="en-US" sz="2400" dirty="0" err="1">
                <a:solidFill>
                  <a:srgbClr val="2C0000"/>
                </a:solidFill>
                <a:latin typeface="Times New Roman" pitchFamily="18" charset="0"/>
                <a:cs typeface="Times New Roman" pitchFamily="18" charset="0"/>
              </a:rPr>
              <a:t>phải</a:t>
            </a:r>
            <a:r>
              <a:rPr lang="en-US" sz="2400" dirty="0">
                <a:solidFill>
                  <a:srgbClr val="2C0000"/>
                </a:solidFill>
                <a:latin typeface="Times New Roman" pitchFamily="18" charset="0"/>
                <a:cs typeface="Times New Roman" pitchFamily="18" charset="0"/>
              </a:rPr>
              <a:t> </a:t>
            </a:r>
            <a:r>
              <a:rPr lang="en-US" sz="2400" dirty="0" err="1" smtClean="0">
                <a:solidFill>
                  <a:srgbClr val="2C0000"/>
                </a:solidFill>
                <a:latin typeface="Times New Roman" pitchFamily="18" charset="0"/>
                <a:cs typeface="Times New Roman" pitchFamily="18" charset="0"/>
              </a:rPr>
              <a:t>trả</a:t>
            </a:r>
            <a:endParaRPr lang="en-US" sz="2400"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201" name="Text Box 8"/>
          <p:cNvSpPr txBox="1">
            <a:spLocks noChangeArrowheads="1"/>
          </p:cNvSpPr>
          <p:nvPr/>
        </p:nvSpPr>
        <p:spPr bwMode="auto">
          <a:xfrm>
            <a:off x="838200" y="4267200"/>
            <a:ext cx="2286000" cy="457200"/>
          </a:xfrm>
          <a:prstGeom prst="rect">
            <a:avLst/>
          </a:prstGeom>
          <a:noFill/>
          <a:ln w="9525">
            <a:noFill/>
            <a:miter lim="800000"/>
            <a:headEnd/>
            <a:tailEnd/>
          </a:ln>
        </p:spPr>
        <p:txBody>
          <a:bodyPr>
            <a:spAutoFit/>
          </a:bodyPr>
          <a:lstStyle/>
          <a:p>
            <a:pPr eaLnBrk="0" hangingPunct="0">
              <a:spcBef>
                <a:spcPct val="50000"/>
              </a:spcBef>
              <a:defRPr/>
            </a:pPr>
            <a:endParaRPr lang="en-US" sz="2400" b="1">
              <a:solidFill>
                <a:srgbClr val="FFFF00"/>
              </a:solidFill>
              <a:effectLst>
                <a:outerShdw blurRad="38100" dist="38100" dir="2700000" algn="tl">
                  <a:srgbClr val="000000">
                    <a:alpha val="43137"/>
                  </a:srgbClr>
                </a:outerShdw>
              </a:effectLst>
              <a:latin typeface=".VnTime" pitchFamily="34" charset="0"/>
              <a:cs typeface="+mn-cs"/>
            </a:endParaRPr>
          </a:p>
        </p:txBody>
      </p:sp>
      <p:sp>
        <p:nvSpPr>
          <p:cNvPr id="8202" name="Text Box 11"/>
          <p:cNvSpPr txBox="1">
            <a:spLocks noChangeArrowheads="1"/>
          </p:cNvSpPr>
          <p:nvPr/>
        </p:nvSpPr>
        <p:spPr bwMode="auto">
          <a:xfrm>
            <a:off x="3168650" y="4240213"/>
            <a:ext cx="717550" cy="457200"/>
          </a:xfrm>
          <a:prstGeom prst="rect">
            <a:avLst/>
          </a:prstGeom>
          <a:noFill/>
          <a:ln w="9525">
            <a:noFill/>
            <a:miter lim="800000"/>
            <a:headEnd/>
            <a:tailEnd/>
          </a:ln>
        </p:spPr>
        <p:txBody>
          <a:bodyPr>
            <a:spAutoFit/>
          </a:bodyPr>
          <a:lstStyle/>
          <a:p>
            <a:pPr eaLnBrk="0" hangingPunct="0">
              <a:defRPr/>
            </a:pPr>
            <a:endParaRPr lang="en-US" sz="2400" b="1">
              <a:solidFill>
                <a:srgbClr val="FFFF00"/>
              </a:solidFill>
              <a:effectLst>
                <a:outerShdw blurRad="38100" dist="38100" dir="2700000" algn="tl">
                  <a:srgbClr val="000000">
                    <a:alpha val="43137"/>
                  </a:srgbClr>
                </a:outerShdw>
              </a:effectLst>
              <a:latin typeface=".VnTime" pitchFamily="34" charset="0"/>
              <a:cs typeface="+mn-cs"/>
            </a:endParaRPr>
          </a:p>
        </p:txBody>
      </p:sp>
      <p:graphicFrame>
        <p:nvGraphicFramePr>
          <p:cNvPr id="9219" name="Object 20"/>
          <p:cNvGraphicFramePr>
            <a:graphicFrameLocks noChangeAspect="1"/>
          </p:cNvGraphicFramePr>
          <p:nvPr>
            <p:ph sz="quarter" idx="3"/>
          </p:nvPr>
        </p:nvGraphicFramePr>
        <p:xfrm>
          <a:off x="1420813" y="4233863"/>
          <a:ext cx="4837112" cy="1155700"/>
        </p:xfrm>
        <a:graphic>
          <a:graphicData uri="http://schemas.openxmlformats.org/presentationml/2006/ole">
            <p:oleObj spid="_x0000_s9219" name="Equation" r:id="rId4" imgW="2552400" imgH="609480" progId="Equation.3">
              <p:embed/>
            </p:oleObj>
          </a:graphicData>
        </a:graphic>
      </p:graphicFrame>
      <p:sp>
        <p:nvSpPr>
          <p:cNvPr id="11" name="Line 5"/>
          <p:cNvSpPr>
            <a:spLocks noChangeShapeType="1"/>
          </p:cNvSpPr>
          <p:nvPr/>
        </p:nvSpPr>
        <p:spPr bwMode="auto">
          <a:xfrm>
            <a:off x="0" y="1219200"/>
            <a:ext cx="9144000" cy="0"/>
          </a:xfrm>
          <a:prstGeom prst="line">
            <a:avLst/>
          </a:prstGeom>
          <a:noFill/>
          <a:ln w="9525">
            <a:solidFill>
              <a:srgbClr val="000000"/>
            </a:solidFill>
            <a:round/>
            <a:headEnd/>
            <a:tailEnd/>
          </a:ln>
        </p:spPr>
        <p:txBody>
          <a:bodyPr/>
          <a:lstStyle/>
          <a:p>
            <a:endParaRPr lang="en-US"/>
          </a:p>
        </p:txBody>
      </p:sp>
      <p:pic>
        <p:nvPicPr>
          <p:cNvPr id="13" name="Picture 4" descr="C:\Users\Duc\Desktop\logo hvtc 1.jpg"/>
          <p:cNvPicPr>
            <a:picLocks noChangeAspect="1" noChangeArrowheads="1"/>
          </p:cNvPicPr>
          <p:nvPr/>
        </p:nvPicPr>
        <p:blipFill>
          <a:blip r:embed="rId5"/>
          <a:srcRect/>
          <a:stretch>
            <a:fillRect/>
          </a:stretch>
        </p:blipFill>
        <p:spPr bwMode="auto">
          <a:xfrm>
            <a:off x="0" y="0"/>
            <a:ext cx="990600" cy="914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p:txBody>
          <a:bodyPr/>
          <a:lstStyle/>
          <a:p>
            <a:pPr>
              <a:defRPr/>
            </a:pPr>
            <a:fld id="{853F757D-1D7F-49A8-BE09-8E1646724CEA}" type="datetime1">
              <a:rPr lang="en-US"/>
              <a:pPr>
                <a:defRPr/>
              </a:pPr>
              <a:t>7/24/2014</a:t>
            </a:fld>
            <a:endParaRPr lang="en-US"/>
          </a:p>
        </p:txBody>
      </p:sp>
      <p:sp>
        <p:nvSpPr>
          <p:cNvPr id="49155" name="Slide Number Placeholder 4"/>
          <p:cNvSpPr>
            <a:spLocks noGrp="1"/>
          </p:cNvSpPr>
          <p:nvPr>
            <p:ph type="sldNum" sz="quarter" idx="12"/>
          </p:nvPr>
        </p:nvSpPr>
        <p:spPr>
          <a:xfrm>
            <a:off x="3124200" y="6248400"/>
            <a:ext cx="2895600" cy="457200"/>
          </a:xfrm>
        </p:spPr>
        <p:txBody>
          <a:bodyPr/>
          <a:lstStyle/>
          <a:p>
            <a:pPr algn="ctr">
              <a:defRPr/>
            </a:pPr>
            <a:fld id="{37B6F782-131D-4BB7-8939-B9E8B0EA4BF7}" type="slidenum">
              <a:rPr lang="en-US"/>
              <a:pPr algn="ctr">
                <a:defRPr/>
              </a:pPr>
              <a:t>28</a:t>
            </a:fld>
            <a:endParaRPr lang="en-US"/>
          </a:p>
        </p:txBody>
      </p:sp>
      <p:sp>
        <p:nvSpPr>
          <p:cNvPr id="333826" name="Rectangle 2"/>
          <p:cNvSpPr>
            <a:spLocks noGrp="1" noChangeArrowheads="1"/>
          </p:cNvSpPr>
          <p:nvPr>
            <p:ph type="body" idx="1"/>
          </p:nvPr>
        </p:nvSpPr>
        <p:spPr>
          <a:xfrm>
            <a:off x="228600" y="114300"/>
            <a:ext cx="8763000" cy="5753100"/>
          </a:xfrm>
        </p:spPr>
        <p:txBody>
          <a:bodyPr/>
          <a:lstStyle/>
          <a:p>
            <a:pPr marL="609600" indent="-609600" algn="ctr" eaLnBrk="1" hangingPunct="1">
              <a:spcBef>
                <a:spcPts val="200"/>
              </a:spcBef>
              <a:spcAft>
                <a:spcPts val="200"/>
              </a:spcAft>
              <a:buNone/>
              <a:defRPr/>
            </a:pPr>
            <a:r>
              <a:rPr lang="vi-VN" sz="4000" b="1" dirty="0" smtClean="0">
                <a:solidFill>
                  <a:srgbClr val="000000"/>
                </a:solidFill>
                <a:latin typeface="Times New Roman" pitchFamily="18" charset="0"/>
                <a:cs typeface="Times New Roman" pitchFamily="18" charset="0"/>
              </a:rPr>
              <a:t> </a:t>
            </a:r>
            <a:r>
              <a:rPr lang="vi-VN" b="1" dirty="0" smtClean="0">
                <a:solidFill>
                  <a:srgbClr val="000000"/>
                </a:solidFill>
                <a:effectLst/>
                <a:latin typeface="Times New Roman" pitchFamily="18" charset="0"/>
                <a:cs typeface="Times New Roman" pitchFamily="18" charset="0"/>
              </a:rPr>
              <a:t>Vấn đề đặt ra:</a:t>
            </a:r>
            <a:endParaRPr lang="en-US" b="1" dirty="0" smtClean="0">
              <a:solidFill>
                <a:srgbClr val="000000"/>
              </a:solidFill>
              <a:effectLst/>
              <a:latin typeface="Times New Roman" pitchFamily="18" charset="0"/>
              <a:cs typeface="Times New Roman" pitchFamily="18" charset="0"/>
            </a:endParaRPr>
          </a:p>
          <a:p>
            <a:pPr marL="609600" indent="-609600" eaLnBrk="1" hangingPunct="1">
              <a:spcBef>
                <a:spcPts val="200"/>
              </a:spcBef>
              <a:spcAft>
                <a:spcPts val="200"/>
              </a:spcAft>
              <a:buFont typeface="Wingdings" pitchFamily="2" charset="2"/>
              <a:buNone/>
              <a:defRPr/>
            </a:pPr>
            <a:endParaRPr lang="en-US" sz="4000" b="1" dirty="0" smtClean="0">
              <a:solidFill>
                <a:srgbClr val="000000"/>
              </a:solidFill>
              <a:latin typeface="Times New Roman" pitchFamily="18" charset="0"/>
              <a:cs typeface="Times New Roman" pitchFamily="18" charset="0"/>
            </a:endParaRPr>
          </a:p>
          <a:p>
            <a:pPr>
              <a:buNone/>
            </a:pPr>
            <a:r>
              <a:rPr lang="en-US" sz="2800" b="1" dirty="0" smtClean="0">
                <a:solidFill>
                  <a:srgbClr val="000000"/>
                </a:solidFill>
                <a:effectLst/>
                <a:latin typeface="Times New Roman" pitchFamily="18" charset="0"/>
                <a:cs typeface="Times New Roman" pitchFamily="18" charset="0"/>
              </a:rPr>
              <a:t>	</a:t>
            </a: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Tự xây dựng công thức xác định công suất hòa vốn và thời gian cần thiết để hòa vốn</a:t>
            </a:r>
          </a:p>
          <a:p>
            <a:pPr>
              <a:buNone/>
            </a:pPr>
            <a:r>
              <a:rPr lang="en-US" sz="2800" dirty="0" smtClean="0">
                <a:solidFill>
                  <a:srgbClr val="000000"/>
                </a:solidFill>
                <a:effectLst/>
                <a:latin typeface="Times New Roman" pitchFamily="18" charset="0"/>
                <a:cs typeface="Times New Roman" pitchFamily="18" charset="0"/>
              </a:rPr>
              <a:t>	- </a:t>
            </a:r>
            <a:r>
              <a:rPr lang="vi-VN" sz="2800" dirty="0" smtClean="0">
                <a:solidFill>
                  <a:srgbClr val="000000"/>
                </a:solidFill>
                <a:effectLst/>
                <a:latin typeface="Times New Roman" pitchFamily="18" charset="0"/>
                <a:cs typeface="Times New Roman" pitchFamily="18" charset="0"/>
              </a:rPr>
              <a:t>Tự xây dựng công thức xác định sản lượng sản phẩm cần sản xuất và tiêu thụ để đạt mức lợi nhuận dự kiến (KH)</a:t>
            </a:r>
          </a:p>
          <a:p>
            <a:pPr>
              <a:buNone/>
            </a:pPr>
            <a:r>
              <a:rPr lang="en-US" sz="2800" dirty="0" smtClean="0">
                <a:solidFill>
                  <a:srgbClr val="000000"/>
                </a:solidFill>
                <a:effectLst/>
                <a:latin typeface="Times New Roman" pitchFamily="18" charset="0"/>
                <a:cs typeface="Times New Roman" pitchFamily="18" charset="0"/>
              </a:rPr>
              <a:t>	- </a:t>
            </a:r>
            <a:r>
              <a:rPr lang="vi-VN" sz="2800" dirty="0" smtClean="0">
                <a:solidFill>
                  <a:srgbClr val="000000"/>
                </a:solidFill>
                <a:effectLst/>
                <a:latin typeface="Times New Roman" pitchFamily="18" charset="0"/>
                <a:cs typeface="Times New Roman" pitchFamily="18" charset="0"/>
              </a:rPr>
              <a:t>Việc nghiên cứu điểm hòa vốn có ý nghĩa gì với người quản lý DN ?</a:t>
            </a:r>
            <a:endParaRPr lang="en-US" sz="2800" dirty="0" smtClean="0">
              <a:solidFill>
                <a:srgbClr val="000000"/>
              </a:solidFill>
              <a:effectLst/>
              <a:latin typeface="Times New Roman" pitchFamily="18" charset="0"/>
              <a:cs typeface="Times New Roman" pitchFamily="18" charset="0"/>
            </a:endParaRPr>
          </a:p>
        </p:txBody>
      </p:sp>
      <p:sp>
        <p:nvSpPr>
          <p:cNvPr id="49157" name="AutoShape 3">
            <a:hlinkClick r:id="rId2" action="ppaction://hlinksldjump"/>
          </p:cNvPr>
          <p:cNvSpPr>
            <a:spLocks noChangeArrowheads="1"/>
          </p:cNvSpPr>
          <p:nvPr/>
        </p:nvSpPr>
        <p:spPr bwMode="auto">
          <a:xfrm>
            <a:off x="6858000" y="609600"/>
            <a:ext cx="381000" cy="304800"/>
          </a:xfrm>
          <a:prstGeom prst="upDownArrow">
            <a:avLst>
              <a:gd name="adj1" fmla="val 50000"/>
              <a:gd name="adj2" fmla="val 20000"/>
            </a:avLst>
          </a:prstGeom>
          <a:solidFill>
            <a:schemeClr val="tx1"/>
          </a:solidFill>
          <a:ln w="9525">
            <a:solidFill>
              <a:schemeClr val="tx1"/>
            </a:solidFill>
            <a:miter lim="800000"/>
            <a:headEnd/>
            <a:tailEnd/>
          </a:ln>
        </p:spPr>
        <p:txBody>
          <a:bodyPr wrap="none" anchor="ctr"/>
          <a:lstStyle/>
          <a:p>
            <a:pPr eaLnBrk="0" hangingPunct="0">
              <a:defRPr/>
            </a:pPr>
            <a:endParaRPr lang="en-US">
              <a:effectLst>
                <a:outerShdw blurRad="38100" dist="38100" dir="2700000" algn="tl">
                  <a:srgbClr val="000000">
                    <a:alpha val="43137"/>
                  </a:srgbClr>
                </a:outerShdw>
              </a:effectLst>
              <a:cs typeface="+mn-cs"/>
            </a:endParaRPr>
          </a:p>
        </p:txBody>
      </p:sp>
      <p:pic>
        <p:nvPicPr>
          <p:cNvPr id="8" name="Picture 4" descr="C:\Users\Duc\Desktop\logo hvtc 1.jpg"/>
          <p:cNvPicPr>
            <a:picLocks noChangeAspect="1" noChangeArrowheads="1"/>
          </p:cNvPicPr>
          <p:nvPr/>
        </p:nvPicPr>
        <p:blipFill>
          <a:blip r:embed="rId3"/>
          <a:srcRect/>
          <a:stretch>
            <a:fillRect/>
          </a:stretch>
        </p:blipFill>
        <p:spPr bwMode="auto">
          <a:xfrm>
            <a:off x="0" y="0"/>
            <a:ext cx="990600" cy="914400"/>
          </a:xfrm>
          <a:prstGeom prst="rect">
            <a:avLst/>
          </a:prstGeom>
          <a:noFill/>
          <a:ln w="9525">
            <a:noFill/>
            <a:miter lim="800000"/>
            <a:headEnd/>
            <a:tailEnd/>
          </a:ln>
        </p:spPr>
      </p:pic>
      <p:sp>
        <p:nvSpPr>
          <p:cNvPr id="9"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2" name="Date Placeholder 5"/>
          <p:cNvSpPr>
            <a:spLocks noGrp="1"/>
          </p:cNvSpPr>
          <p:nvPr>
            <p:ph type="dt" sz="quarter" idx="10"/>
          </p:nvPr>
        </p:nvSpPr>
        <p:spPr/>
        <p:txBody>
          <a:bodyPr/>
          <a:lstStyle/>
          <a:p>
            <a:pPr>
              <a:defRPr/>
            </a:pPr>
            <a:fld id="{2BA1D251-518D-4079-948C-2D147B1A639D}" type="datetime1">
              <a:rPr lang="en-US"/>
              <a:pPr>
                <a:defRPr/>
              </a:pPr>
              <a:t>7/24/2014</a:t>
            </a:fld>
            <a:endParaRPr lang="en-US"/>
          </a:p>
        </p:txBody>
      </p:sp>
      <p:sp>
        <p:nvSpPr>
          <p:cNvPr id="9223" name="Slide Number Placeholder 6"/>
          <p:cNvSpPr>
            <a:spLocks noGrp="1"/>
          </p:cNvSpPr>
          <p:nvPr>
            <p:ph type="sldNum" sz="quarter" idx="12"/>
          </p:nvPr>
        </p:nvSpPr>
        <p:spPr>
          <a:xfrm>
            <a:off x="3124200" y="6248400"/>
            <a:ext cx="2895600" cy="457200"/>
          </a:xfrm>
        </p:spPr>
        <p:txBody>
          <a:bodyPr/>
          <a:lstStyle/>
          <a:p>
            <a:pPr algn="ctr">
              <a:defRPr/>
            </a:pPr>
            <a:fld id="{517C0484-938C-4BFC-943C-8810E932CAE3}" type="slidenum">
              <a:rPr lang="en-US"/>
              <a:pPr algn="ctr">
                <a:defRPr/>
              </a:pPr>
              <a:t>29</a:t>
            </a:fld>
            <a:endParaRPr lang="en-US"/>
          </a:p>
        </p:txBody>
      </p:sp>
      <p:sp>
        <p:nvSpPr>
          <p:cNvPr id="391170" name="Rectangle 2"/>
          <p:cNvSpPr>
            <a:spLocks noGrp="1" noRot="1" noChangeArrowheads="1"/>
          </p:cNvSpPr>
          <p:nvPr>
            <p:ph type="title"/>
          </p:nvPr>
        </p:nvSpPr>
        <p:spPr>
          <a:xfrm>
            <a:off x="1143000" y="304800"/>
            <a:ext cx="8229600" cy="636587"/>
          </a:xfrm>
        </p:spPr>
        <p:txBody>
          <a:bodyPr/>
          <a:lstStyle/>
          <a:p>
            <a:pPr algn="l" eaLnBrk="1" hangingPunct="1">
              <a:defRPr/>
            </a:pPr>
            <a:r>
              <a:rPr lang="en-US" sz="3200" b="1" dirty="0" smtClean="0">
                <a:solidFill>
                  <a:srgbClr val="000000"/>
                </a:solidFill>
                <a:effectLst/>
                <a:latin typeface="Times New Roman" pitchFamily="18" charset="0"/>
                <a:cs typeface="Times New Roman" pitchFamily="18" charset="0"/>
              </a:rPr>
              <a:t>7.2.2 - </a:t>
            </a:r>
            <a:r>
              <a:rPr lang="en-US" sz="3200" b="1" dirty="0" err="1" smtClean="0">
                <a:solidFill>
                  <a:srgbClr val="000000"/>
                </a:solidFill>
                <a:effectLst/>
                <a:latin typeface="Times New Roman" pitchFamily="18" charset="0"/>
                <a:cs typeface="Times New Roman" pitchFamily="18" charset="0"/>
              </a:rPr>
              <a:t>Đòn</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bẩy</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kinh</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doanh</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và</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rủi</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ro</a:t>
            </a:r>
            <a:r>
              <a:rPr lang="en-US" sz="3200" b="1" dirty="0" smtClean="0">
                <a:solidFill>
                  <a:srgbClr val="000000"/>
                </a:solidFill>
                <a:effectLst/>
                <a:latin typeface="Times New Roman" pitchFamily="18" charset="0"/>
                <a:cs typeface="Times New Roman" pitchFamily="18" charset="0"/>
              </a:rPr>
              <a:t> KD</a:t>
            </a:r>
          </a:p>
        </p:txBody>
      </p:sp>
      <p:sp>
        <p:nvSpPr>
          <p:cNvPr id="391171" name="Rectangle 3"/>
          <p:cNvSpPr>
            <a:spLocks noGrp="1" noChangeArrowheads="1"/>
          </p:cNvSpPr>
          <p:nvPr>
            <p:ph type="body" sz="half" idx="1"/>
          </p:nvPr>
        </p:nvSpPr>
        <p:spPr>
          <a:xfrm>
            <a:off x="76200" y="1295400"/>
            <a:ext cx="8915400" cy="5638800"/>
          </a:xfrm>
        </p:spPr>
        <p:txBody>
          <a:bodyPr/>
          <a:lstStyle/>
          <a:p>
            <a:pPr>
              <a:buNone/>
            </a:pPr>
            <a:r>
              <a:rPr lang="en-US" sz="2400" b="1" dirty="0" smtClean="0">
                <a:solidFill>
                  <a:srgbClr val="000000"/>
                </a:solidFill>
                <a:effectLst/>
                <a:latin typeface="Times New Roman" pitchFamily="18" charset="0"/>
                <a:cs typeface="Times New Roman" pitchFamily="18" charset="0"/>
              </a:rPr>
              <a:t>	7.2.2.1 – </a:t>
            </a:r>
            <a:r>
              <a:rPr lang="en-US" sz="2400" b="1" dirty="0" err="1" smtClean="0">
                <a:solidFill>
                  <a:srgbClr val="000000"/>
                </a:solidFill>
                <a:effectLst/>
                <a:latin typeface="Times New Roman" pitchFamily="18" charset="0"/>
                <a:cs typeface="Times New Roman" pitchFamily="18" charset="0"/>
              </a:rPr>
              <a:t>Rủi</a:t>
            </a:r>
            <a:r>
              <a:rPr lang="en-US" sz="2400" b="1" dirty="0" smtClean="0">
                <a:solidFill>
                  <a:srgbClr val="000000"/>
                </a:solidFill>
                <a:effectLst/>
                <a:latin typeface="Times New Roman" pitchFamily="18" charset="0"/>
                <a:cs typeface="Times New Roman" pitchFamily="18" charset="0"/>
              </a:rPr>
              <a:t> </a:t>
            </a:r>
            <a:r>
              <a:rPr lang="en-US" sz="2400" b="1" dirty="0" err="1" smtClean="0">
                <a:solidFill>
                  <a:srgbClr val="000000"/>
                </a:solidFill>
                <a:effectLst/>
                <a:latin typeface="Times New Roman" pitchFamily="18" charset="0"/>
                <a:cs typeface="Times New Roman" pitchFamily="18" charset="0"/>
              </a:rPr>
              <a:t>ro</a:t>
            </a:r>
            <a:r>
              <a:rPr lang="en-US" sz="2400" b="1" dirty="0" smtClean="0">
                <a:solidFill>
                  <a:srgbClr val="000000"/>
                </a:solidFill>
                <a:effectLst/>
                <a:latin typeface="Times New Roman" pitchFamily="18" charset="0"/>
                <a:cs typeface="Times New Roman" pitchFamily="18" charset="0"/>
              </a:rPr>
              <a:t> </a:t>
            </a:r>
            <a:r>
              <a:rPr lang="en-US" sz="2400" b="1" dirty="0" err="1" smtClean="0">
                <a:solidFill>
                  <a:srgbClr val="000000"/>
                </a:solidFill>
                <a:effectLst/>
                <a:latin typeface="Times New Roman" pitchFamily="18" charset="0"/>
                <a:cs typeface="Times New Roman" pitchFamily="18" charset="0"/>
              </a:rPr>
              <a:t>kinh</a:t>
            </a:r>
            <a:r>
              <a:rPr lang="en-US" sz="2400" b="1" dirty="0" smtClean="0">
                <a:solidFill>
                  <a:srgbClr val="000000"/>
                </a:solidFill>
                <a:effectLst/>
                <a:latin typeface="Times New Roman" pitchFamily="18" charset="0"/>
                <a:cs typeface="Times New Roman" pitchFamily="18" charset="0"/>
              </a:rPr>
              <a:t> </a:t>
            </a:r>
            <a:r>
              <a:rPr lang="en-US" sz="2400" b="1" dirty="0" err="1" smtClean="0">
                <a:solidFill>
                  <a:srgbClr val="000000"/>
                </a:solidFill>
                <a:effectLst/>
                <a:latin typeface="Times New Roman" pitchFamily="18" charset="0"/>
                <a:cs typeface="Times New Roman" pitchFamily="18" charset="0"/>
              </a:rPr>
              <a:t>doanh</a:t>
            </a:r>
            <a:endParaRPr lang="en-US" sz="2400" b="1" dirty="0" smtClean="0">
              <a:solidFill>
                <a:srgbClr val="000000"/>
              </a:solidFill>
              <a:effectLst/>
              <a:latin typeface="Times New Roman" pitchFamily="18" charset="0"/>
              <a:cs typeface="Times New Roman" pitchFamily="18" charset="0"/>
            </a:endParaRPr>
          </a:p>
          <a:p>
            <a:pPr>
              <a:buNone/>
            </a:pPr>
            <a:r>
              <a:rPr lang="en-US" sz="2400" b="1" dirty="0" smtClean="0">
                <a:solidFill>
                  <a:srgbClr val="000000"/>
                </a:solidFill>
                <a:effectLst/>
                <a:latin typeface="Times New Roman" pitchFamily="18" charset="0"/>
                <a:cs typeface="Times New Roman" pitchFamily="18" charset="0"/>
              </a:rPr>
              <a:t>-	</a:t>
            </a:r>
            <a:r>
              <a:rPr lang="vi-VN" sz="2400" b="1" dirty="0" smtClean="0">
                <a:solidFill>
                  <a:srgbClr val="000000"/>
                </a:solidFill>
                <a:effectLst/>
                <a:latin typeface="Times New Roman" pitchFamily="18" charset="0"/>
                <a:cs typeface="Times New Roman" pitchFamily="18" charset="0"/>
              </a:rPr>
              <a:t>Rủi ro (Risk): </a:t>
            </a:r>
            <a:r>
              <a:rPr lang="vi-VN" sz="2400" dirty="0" smtClean="0">
                <a:solidFill>
                  <a:srgbClr val="000000"/>
                </a:solidFill>
                <a:effectLst/>
                <a:latin typeface="Times New Roman" pitchFamily="18" charset="0"/>
                <a:cs typeface="Times New Roman" pitchFamily="18" charset="0"/>
              </a:rPr>
              <a:t>sự kiện không chắc chắn có khả năng dẫn đến tổn thất về tài sản cho DN </a:t>
            </a:r>
          </a:p>
          <a:p>
            <a:pPr>
              <a:buNone/>
            </a:pPr>
            <a:r>
              <a:rPr lang="en-US" sz="2400" b="1" dirty="0" smtClean="0">
                <a:solidFill>
                  <a:srgbClr val="000000"/>
                </a:solidFill>
                <a:effectLst/>
                <a:latin typeface="Times New Roman" pitchFamily="18" charset="0"/>
                <a:cs typeface="Times New Roman" pitchFamily="18" charset="0"/>
              </a:rPr>
              <a:t>-	</a:t>
            </a:r>
            <a:r>
              <a:rPr lang="vi-VN" sz="2400" b="1" dirty="0" smtClean="0">
                <a:solidFill>
                  <a:srgbClr val="000000"/>
                </a:solidFill>
                <a:effectLst/>
                <a:latin typeface="Times New Roman" pitchFamily="18" charset="0"/>
                <a:cs typeface="Times New Roman" pitchFamily="18" charset="0"/>
              </a:rPr>
              <a:t> Rủi ro KD: </a:t>
            </a:r>
            <a:r>
              <a:rPr lang="vi-VN" sz="2400" dirty="0" smtClean="0">
                <a:solidFill>
                  <a:srgbClr val="000000"/>
                </a:solidFill>
                <a:effectLst/>
                <a:latin typeface="Times New Roman" pitchFamily="18" charset="0"/>
                <a:cs typeface="Times New Roman" pitchFamily="18" charset="0"/>
              </a:rPr>
              <a:t>Là tính khả biến (không chắc chắn) của lợi nhuận trước lãi vay và thuế (EBIT). Nói cách khác là rủi ro gắn liền với tính bất ổn định của kết quả kinh doanh.</a:t>
            </a:r>
          </a:p>
          <a:p>
            <a:pPr>
              <a:buNone/>
            </a:pPr>
            <a:r>
              <a:rPr lang="en-US" sz="2400" b="1" dirty="0" smtClean="0">
                <a:solidFill>
                  <a:srgbClr val="000000"/>
                </a:solidFill>
                <a:effectLst/>
                <a:latin typeface="Times New Roman" pitchFamily="18" charset="0"/>
                <a:cs typeface="Times New Roman" pitchFamily="18" charset="0"/>
              </a:rPr>
              <a:t>-	</a:t>
            </a:r>
            <a:r>
              <a:rPr lang="vi-VN" sz="2400" b="1" dirty="0" smtClean="0">
                <a:solidFill>
                  <a:srgbClr val="000000"/>
                </a:solidFill>
                <a:effectLst/>
                <a:latin typeface="Times New Roman" pitchFamily="18" charset="0"/>
                <a:cs typeface="Times New Roman" pitchFamily="18" charset="0"/>
              </a:rPr>
              <a:t>Nguyên nhân:- </a:t>
            </a:r>
            <a:r>
              <a:rPr lang="vi-VN" sz="2400" dirty="0" smtClean="0">
                <a:solidFill>
                  <a:srgbClr val="000000"/>
                </a:solidFill>
                <a:effectLst/>
                <a:latin typeface="Times New Roman" pitchFamily="18" charset="0"/>
                <a:cs typeface="Times New Roman" pitchFamily="18" charset="0"/>
              </a:rPr>
              <a:t>Sự biến động (thu hẹp, không ổn định) của thị trường tiêu thụ sản phẩm (giá cả, tổng cầu) -&gt; kết quả KD của DN (EBIT) giảm sút hoặc &lt; = 0</a:t>
            </a:r>
          </a:p>
          <a:p>
            <a:pPr>
              <a:buNone/>
            </a:pPr>
            <a:r>
              <a:rPr lang="en-US" sz="2400" b="1" dirty="0" smtClean="0">
                <a:solidFill>
                  <a:srgbClr val="000000"/>
                </a:solidFill>
                <a:effectLst/>
                <a:latin typeface="Times New Roman" pitchFamily="18" charset="0"/>
                <a:cs typeface="Times New Roman" pitchFamily="18" charset="0"/>
              </a:rPr>
              <a:t>-	</a:t>
            </a:r>
            <a:r>
              <a:rPr lang="vi-VN" sz="2400" dirty="0" smtClean="0">
                <a:solidFill>
                  <a:srgbClr val="000000"/>
                </a:solidFill>
                <a:effectLst/>
                <a:latin typeface="Times New Roman" pitchFamily="18" charset="0"/>
                <a:cs typeface="Times New Roman" pitchFamily="18" charset="0"/>
              </a:rPr>
              <a:t>Mức độ phân bổ chi phí cố định và chi phí biến đổi -&gt; khả năng đạt được Q hòa vốn trong hoạt động kinh doanh </a:t>
            </a:r>
            <a:r>
              <a:rPr lang="vi-VN" sz="2400" dirty="0" smtClean="0">
                <a:solidFill>
                  <a:srgbClr val="000000"/>
                </a:solidFill>
                <a:effectLst/>
                <a:latin typeface="Times New Roman" pitchFamily="18" charset="0"/>
                <a:cs typeface="Times New Roman" pitchFamily="18" charset="0"/>
                <a:sym typeface="Wingdings"/>
              </a:rPr>
              <a:t> đòn bẩy KD</a:t>
            </a:r>
            <a:endParaRPr lang="en-US" sz="2200" dirty="0" smtClean="0">
              <a:solidFill>
                <a:srgbClr val="000000"/>
              </a:solidFill>
              <a:effectLst/>
              <a:latin typeface="Times New Roman" pitchFamily="18" charset="0"/>
              <a:cs typeface="Times New Roman" pitchFamily="18" charset="0"/>
            </a:endParaRPr>
          </a:p>
          <a:p>
            <a:pPr eaLnBrk="1" hangingPunct="1">
              <a:buFontTx/>
              <a:buNone/>
              <a:defRPr/>
            </a:pPr>
            <a:endParaRPr lang="en-US" sz="1000" dirty="0" smtClean="0">
              <a:solidFill>
                <a:srgbClr val="000000"/>
              </a:solidFill>
              <a:latin typeface="Times New Roman" pitchFamily="18" charset="0"/>
              <a:cs typeface="Times New Roman" pitchFamily="18" charset="0"/>
            </a:endParaRPr>
          </a:p>
          <a:p>
            <a:pPr eaLnBrk="1" hangingPunct="1">
              <a:buFontTx/>
              <a:buNone/>
              <a:defRPr/>
            </a:pPr>
            <a:r>
              <a:rPr lang="en-US" sz="2200" dirty="0" smtClean="0">
                <a:solidFill>
                  <a:srgbClr val="000000"/>
                </a:solidFill>
                <a:latin typeface="Times New Roman" pitchFamily="18" charset="0"/>
                <a:cs typeface="Times New Roman" pitchFamily="18" charset="0"/>
              </a:rPr>
              <a:t>                                     </a:t>
            </a:r>
            <a:r>
              <a:rPr lang="en-US" sz="2600" dirty="0" err="1" smtClean="0">
                <a:solidFill>
                  <a:srgbClr val="000000"/>
                </a:solidFill>
                <a:latin typeface="Times New Roman" pitchFamily="18" charset="0"/>
                <a:cs typeface="Times New Roman" pitchFamily="18" charset="0"/>
              </a:rPr>
              <a:t>và</a:t>
            </a:r>
            <a:r>
              <a:rPr lang="en-US" sz="2600" dirty="0" smtClean="0">
                <a:solidFill>
                  <a:srgbClr val="000000"/>
                </a:solidFill>
                <a:latin typeface="Times New Roman" pitchFamily="18" charset="0"/>
                <a:cs typeface="Times New Roman" pitchFamily="18" charset="0"/>
              </a:rPr>
              <a:t> </a:t>
            </a:r>
            <a:r>
              <a:rPr lang="en-US" sz="2200" dirty="0" smtClean="0">
                <a:solidFill>
                  <a:srgbClr val="000000"/>
                </a:solidFill>
                <a:latin typeface="Times New Roman" pitchFamily="18" charset="0"/>
                <a:cs typeface="Times New Roman" pitchFamily="18" charset="0"/>
              </a:rPr>
              <a:t>  </a:t>
            </a:r>
          </a:p>
        </p:txBody>
      </p:sp>
      <p:graphicFrame>
        <p:nvGraphicFramePr>
          <p:cNvPr id="10242" name="Object 5"/>
          <p:cNvGraphicFramePr>
            <a:graphicFrameLocks noChangeAspect="1"/>
          </p:cNvGraphicFramePr>
          <p:nvPr>
            <p:ph sz="quarter" idx="2"/>
          </p:nvPr>
        </p:nvGraphicFramePr>
        <p:xfrm>
          <a:off x="6610350" y="2584450"/>
          <a:ext cx="114300" cy="217488"/>
        </p:xfrm>
        <a:graphic>
          <a:graphicData uri="http://schemas.openxmlformats.org/presentationml/2006/ole">
            <p:oleObj spid="_x0000_s10242" name="Equation" r:id="rId3" imgW="114120" imgH="215640" progId="Equation.3">
              <p:embed/>
            </p:oleObj>
          </a:graphicData>
        </a:graphic>
      </p:graphicFrame>
      <p:sp>
        <p:nvSpPr>
          <p:cNvPr id="9227" name="Line 10"/>
          <p:cNvSpPr>
            <a:spLocks noChangeShapeType="1"/>
          </p:cNvSpPr>
          <p:nvPr/>
        </p:nvSpPr>
        <p:spPr bwMode="auto">
          <a:xfrm>
            <a:off x="1828800" y="6067425"/>
            <a:ext cx="685800" cy="0"/>
          </a:xfrm>
          <a:prstGeom prst="line">
            <a:avLst/>
          </a:prstGeom>
          <a:noFill/>
          <a:ln w="38100">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9228" name="Line 12"/>
          <p:cNvSpPr>
            <a:spLocks noChangeShapeType="1"/>
          </p:cNvSpPr>
          <p:nvPr/>
        </p:nvSpPr>
        <p:spPr bwMode="auto">
          <a:xfrm>
            <a:off x="5691188" y="6086475"/>
            <a:ext cx="685800" cy="0"/>
          </a:xfrm>
          <a:prstGeom prst="line">
            <a:avLst/>
          </a:prstGeom>
          <a:noFill/>
          <a:ln w="38100">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graphicFrame>
        <p:nvGraphicFramePr>
          <p:cNvPr id="10243" name="Object 13"/>
          <p:cNvGraphicFramePr>
            <a:graphicFrameLocks noChangeAspect="1"/>
          </p:cNvGraphicFramePr>
          <p:nvPr/>
        </p:nvGraphicFramePr>
        <p:xfrm>
          <a:off x="685800" y="5715000"/>
          <a:ext cx="1752600" cy="914400"/>
        </p:xfrm>
        <a:graphic>
          <a:graphicData uri="http://schemas.openxmlformats.org/presentationml/2006/ole">
            <p:oleObj spid="_x0000_s10243" name="Equation" r:id="rId4" imgW="723600" imgH="393480" progId="Equation.3">
              <p:embed/>
            </p:oleObj>
          </a:graphicData>
        </a:graphic>
      </p:graphicFrame>
      <p:graphicFrame>
        <p:nvGraphicFramePr>
          <p:cNvPr id="10244" name="Object 14"/>
          <p:cNvGraphicFramePr>
            <a:graphicFrameLocks noChangeAspect="1"/>
          </p:cNvGraphicFramePr>
          <p:nvPr/>
        </p:nvGraphicFramePr>
        <p:xfrm>
          <a:off x="3810000" y="5791200"/>
          <a:ext cx="1874838" cy="914400"/>
        </p:xfrm>
        <a:graphic>
          <a:graphicData uri="http://schemas.openxmlformats.org/presentationml/2006/ole">
            <p:oleObj spid="_x0000_s10244" name="Equation" r:id="rId5" imgW="736560" imgH="393480" progId="Equation.3">
              <p:embed/>
            </p:oleObj>
          </a:graphicData>
        </a:graphic>
      </p:graphicFrame>
      <p:pic>
        <p:nvPicPr>
          <p:cNvPr id="13" name="Picture 4" descr="C:\Users\Duc\Desktop\logo hvtc 1.jpg"/>
          <p:cNvPicPr>
            <a:picLocks noChangeAspect="1" noChangeArrowheads="1"/>
          </p:cNvPicPr>
          <p:nvPr/>
        </p:nvPicPr>
        <p:blipFill>
          <a:blip r:embed="rId6"/>
          <a:srcRect/>
          <a:stretch>
            <a:fillRect/>
          </a:stretch>
        </p:blipFill>
        <p:spPr bwMode="auto">
          <a:xfrm>
            <a:off x="0" y="0"/>
            <a:ext cx="990600" cy="914400"/>
          </a:xfrm>
          <a:prstGeom prst="rect">
            <a:avLst/>
          </a:prstGeom>
          <a:noFill/>
          <a:ln w="9525">
            <a:noFill/>
            <a:miter lim="800000"/>
            <a:headEnd/>
            <a:tailEnd/>
          </a:ln>
        </p:spPr>
      </p:pic>
      <p:sp>
        <p:nvSpPr>
          <p:cNvPr id="14"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p:txBody>
          <a:bodyPr/>
          <a:lstStyle/>
          <a:p>
            <a:pPr>
              <a:defRPr/>
            </a:pPr>
            <a:fld id="{DCE8D2CF-6C71-4415-B3B3-9A109F603232}" type="datetime1">
              <a:rPr lang="en-US"/>
              <a:pPr>
                <a:defRPr/>
              </a:pPr>
              <a:t>7/24/2014</a:t>
            </a:fld>
            <a:endParaRPr lang="en-US"/>
          </a:p>
        </p:txBody>
      </p:sp>
      <p:sp>
        <p:nvSpPr>
          <p:cNvPr id="5" name="Slide Number Placeholder 5"/>
          <p:cNvSpPr>
            <a:spLocks noGrp="1"/>
          </p:cNvSpPr>
          <p:nvPr>
            <p:ph type="sldNum" sz="quarter" idx="12"/>
          </p:nvPr>
        </p:nvSpPr>
        <p:spPr/>
        <p:txBody>
          <a:bodyPr/>
          <a:lstStyle/>
          <a:p>
            <a:pPr>
              <a:defRPr/>
            </a:pPr>
            <a:fld id="{72F3AFA1-1249-4DBE-8FD3-02F8AA9A400B}" type="slidenum">
              <a:rPr lang="en-US"/>
              <a:pPr>
                <a:defRPr/>
              </a:pPr>
              <a:t>3</a:t>
            </a:fld>
            <a:endParaRPr lang="en-US"/>
          </a:p>
        </p:txBody>
      </p:sp>
      <p:sp>
        <p:nvSpPr>
          <p:cNvPr id="27650" name="Rectangle 2"/>
          <p:cNvSpPr>
            <a:spLocks noGrp="1" noChangeArrowheads="1"/>
          </p:cNvSpPr>
          <p:nvPr>
            <p:ph type="title"/>
          </p:nvPr>
        </p:nvSpPr>
        <p:spPr>
          <a:xfrm>
            <a:off x="381000" y="1371600"/>
            <a:ext cx="8305800" cy="4191000"/>
          </a:xfrm>
          <a:solidFill>
            <a:schemeClr val="tx1"/>
          </a:solidFill>
          <a:ln w="38100">
            <a:solidFill>
              <a:srgbClr val="000000"/>
            </a:solidFill>
          </a:ln>
        </p:spPr>
        <p:txBody>
          <a:bodyPr/>
          <a:lstStyle/>
          <a:p>
            <a:pPr marL="742950" indent="-742950" algn="l" eaLnBrk="1" hangingPunct="1">
              <a:defRPr/>
            </a:pPr>
            <a:r>
              <a:rPr lang="en-US" sz="4000" b="1" dirty="0" err="1" smtClean="0">
                <a:solidFill>
                  <a:srgbClr val="000000"/>
                </a:solidFill>
                <a:effectLst/>
                <a:latin typeface="Times New Roman" pitchFamily="18" charset="0"/>
                <a:cs typeface="Times New Roman" pitchFamily="18" charset="0"/>
              </a:rPr>
              <a:t>Nội</a:t>
            </a:r>
            <a:r>
              <a:rPr lang="en-US" sz="4000" b="1" dirty="0" smtClean="0">
                <a:solidFill>
                  <a:srgbClr val="000000"/>
                </a:solidFill>
                <a:effectLst/>
                <a:latin typeface="Times New Roman" pitchFamily="18" charset="0"/>
                <a:cs typeface="Times New Roman" pitchFamily="18" charset="0"/>
              </a:rPr>
              <a:t> dung:</a:t>
            </a:r>
            <a:br>
              <a:rPr lang="en-US" sz="4000" b="1" dirty="0" smtClean="0">
                <a:solidFill>
                  <a:srgbClr val="000000"/>
                </a:solidFill>
                <a:effectLst/>
                <a:latin typeface="Times New Roman" pitchFamily="18" charset="0"/>
                <a:cs typeface="Times New Roman" pitchFamily="18" charset="0"/>
              </a:rPr>
            </a:br>
            <a:r>
              <a:rPr lang="en-US" sz="3600" b="1" dirty="0" smtClean="0">
                <a:solidFill>
                  <a:srgbClr val="000000"/>
                </a:solidFill>
                <a:effectLst/>
                <a:latin typeface="Times New Roman" pitchFamily="18" charset="0"/>
                <a:cs typeface="Times New Roman" pitchFamily="18" charset="0"/>
              </a:rPr>
              <a:t>7.1 </a:t>
            </a:r>
            <a:r>
              <a:rPr lang="en-US" sz="3600" b="1" dirty="0" err="1" smtClean="0">
                <a:solidFill>
                  <a:srgbClr val="000000"/>
                </a:solidFill>
                <a:effectLst/>
                <a:latin typeface="Times New Roman" pitchFamily="18" charset="0"/>
                <a:cs typeface="Times New Roman" pitchFamily="18" charset="0"/>
              </a:rPr>
              <a:t>Các</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phương</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pháp</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đánh</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giá</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hiệu</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quả</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dự</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án</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đầu</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tư</a:t>
            </a:r>
            <a:r>
              <a:rPr lang="en-US" sz="3600" b="1" dirty="0" smtClean="0">
                <a:solidFill>
                  <a:srgbClr val="000000"/>
                </a:solidFill>
                <a:effectLst/>
                <a:latin typeface="Times New Roman" pitchFamily="18" charset="0"/>
                <a:cs typeface="Times New Roman" pitchFamily="18" charset="0"/>
              </a:rPr>
              <a:t> </a:t>
            </a:r>
            <a:br>
              <a:rPr lang="en-US" sz="3600" b="1" dirty="0" smtClean="0">
                <a:solidFill>
                  <a:srgbClr val="000000"/>
                </a:solidFill>
                <a:effectLst/>
                <a:latin typeface="Times New Roman" pitchFamily="18" charset="0"/>
                <a:cs typeface="Times New Roman" pitchFamily="18" charset="0"/>
              </a:rPr>
            </a:br>
            <a:r>
              <a:rPr lang="en-US" sz="3600" b="1" dirty="0" smtClean="0">
                <a:solidFill>
                  <a:srgbClr val="000000"/>
                </a:solidFill>
                <a:effectLst/>
                <a:latin typeface="Times New Roman" pitchFamily="18" charset="0"/>
                <a:cs typeface="Times New Roman" pitchFamily="18" charset="0"/>
              </a:rPr>
              <a:t>7.2 </a:t>
            </a:r>
            <a:r>
              <a:rPr lang="en-US" sz="3600" b="1" dirty="0" err="1" smtClean="0">
                <a:solidFill>
                  <a:srgbClr val="000000"/>
                </a:solidFill>
                <a:effectLst/>
                <a:latin typeface="Times New Roman" pitchFamily="18" charset="0"/>
                <a:cs typeface="Times New Roman" pitchFamily="18" charset="0"/>
              </a:rPr>
              <a:t>Điểm</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hoà</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vốn</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và</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đòn</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bẩy</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kinh</a:t>
            </a:r>
            <a:r>
              <a:rPr lang="en-US" sz="3600" b="1" dirty="0" smtClean="0">
                <a:solidFill>
                  <a:srgbClr val="000000"/>
                </a:solidFill>
                <a:effectLst/>
                <a:latin typeface="Times New Roman" pitchFamily="18" charset="0"/>
                <a:cs typeface="Times New Roman" pitchFamily="18" charset="0"/>
              </a:rPr>
              <a:t> </a:t>
            </a:r>
            <a:r>
              <a:rPr lang="en-US" sz="3600" b="1" dirty="0" err="1" smtClean="0">
                <a:solidFill>
                  <a:srgbClr val="000000"/>
                </a:solidFill>
                <a:effectLst/>
                <a:latin typeface="Times New Roman" pitchFamily="18" charset="0"/>
                <a:cs typeface="Times New Roman" pitchFamily="18" charset="0"/>
              </a:rPr>
              <a:t>doanh</a:t>
            </a:r>
            <a:r>
              <a:rPr lang="en-US" sz="3600" b="1" dirty="0" smtClean="0">
                <a:solidFill>
                  <a:srgbClr val="000000"/>
                </a:solidFill>
                <a:effectLst>
                  <a:outerShdw blurRad="38100" dist="38100" dir="2700000" algn="tl">
                    <a:srgbClr val="C0C0C0"/>
                  </a:outerShdw>
                </a:effectLst>
                <a:latin typeface="Times New Roman" pitchFamily="18" charset="0"/>
                <a:cs typeface="Times New Roman" pitchFamily="18" charset="0"/>
              </a:rPr>
              <a:t/>
            </a:r>
            <a:br>
              <a:rPr lang="en-US" sz="3600" b="1" dirty="0" smtClean="0">
                <a:solidFill>
                  <a:srgbClr val="000000"/>
                </a:solidFill>
                <a:effectLst>
                  <a:outerShdw blurRad="38100" dist="38100" dir="2700000" algn="tl">
                    <a:srgbClr val="C0C0C0"/>
                  </a:outerShdw>
                </a:effectLst>
                <a:latin typeface="Times New Roman" pitchFamily="18" charset="0"/>
                <a:cs typeface="Times New Roman" pitchFamily="18" charset="0"/>
              </a:rPr>
            </a:br>
            <a:r>
              <a:rPr lang="en-US" sz="4000" b="1" dirty="0" smtClean="0">
                <a:solidFill>
                  <a:srgbClr val="000000"/>
                </a:solidFill>
                <a:effectLst>
                  <a:outerShdw blurRad="38100" dist="38100" dir="2700000" algn="tl">
                    <a:srgbClr val="C0C0C0"/>
                  </a:outerShdw>
                </a:effectLst>
                <a:latin typeface="Times New Roman" pitchFamily="18" charset="0"/>
                <a:cs typeface="Times New Roman" pitchFamily="18" charset="0"/>
              </a:rPr>
              <a:t/>
            </a:r>
            <a:br>
              <a:rPr lang="en-US" sz="4000" b="1" dirty="0" smtClean="0">
                <a:solidFill>
                  <a:srgbClr val="000000"/>
                </a:solidFill>
                <a:effectLst>
                  <a:outerShdw blurRad="38100" dist="38100" dir="2700000" algn="tl">
                    <a:srgbClr val="C0C0C0"/>
                  </a:outerShdw>
                </a:effectLst>
                <a:latin typeface="Times New Roman" pitchFamily="18" charset="0"/>
                <a:cs typeface="Times New Roman" pitchFamily="18" charset="0"/>
              </a:rPr>
            </a:br>
            <a:endParaRPr lang="en-US" sz="4000" b="1" dirty="0" smtClean="0">
              <a:solidFill>
                <a:srgbClr val="000000"/>
              </a:solidFill>
              <a:effectLst>
                <a:outerShdw blurRad="38100" dist="38100" dir="2700000" algn="tl">
                  <a:srgbClr val="C0C0C0"/>
                </a:outerShdw>
              </a:effectLst>
              <a:latin typeface="Times New Roman" pitchFamily="18" charset="0"/>
              <a:cs typeface="Times New Roman" pitchFamily="18" charset="0"/>
            </a:endParaRPr>
          </a:p>
        </p:txBody>
      </p:sp>
      <p:pic>
        <p:nvPicPr>
          <p:cNvPr id="7"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Date Placeholder 5"/>
          <p:cNvSpPr>
            <a:spLocks noGrp="1"/>
          </p:cNvSpPr>
          <p:nvPr>
            <p:ph type="dt" sz="quarter" idx="10"/>
          </p:nvPr>
        </p:nvSpPr>
        <p:spPr/>
        <p:txBody>
          <a:bodyPr/>
          <a:lstStyle/>
          <a:p>
            <a:pPr>
              <a:defRPr/>
            </a:pPr>
            <a:fld id="{04FBEBE3-87AF-436A-B57E-0B0AAF008DE7}" type="datetime1">
              <a:rPr lang="en-US"/>
              <a:pPr>
                <a:defRPr/>
              </a:pPr>
              <a:t>7/24/2014</a:t>
            </a:fld>
            <a:endParaRPr lang="en-US"/>
          </a:p>
        </p:txBody>
      </p:sp>
      <p:sp>
        <p:nvSpPr>
          <p:cNvPr id="10244" name="Slide Number Placeholder 6"/>
          <p:cNvSpPr>
            <a:spLocks noGrp="1"/>
          </p:cNvSpPr>
          <p:nvPr>
            <p:ph type="sldNum" sz="quarter" idx="12"/>
          </p:nvPr>
        </p:nvSpPr>
        <p:spPr>
          <a:xfrm>
            <a:off x="3124200" y="6248400"/>
            <a:ext cx="2895600" cy="457200"/>
          </a:xfrm>
        </p:spPr>
        <p:txBody>
          <a:bodyPr/>
          <a:lstStyle/>
          <a:p>
            <a:pPr algn="ctr">
              <a:defRPr/>
            </a:pPr>
            <a:fld id="{ED3E3EF2-F635-40DC-83CD-C86429E82825}" type="slidenum">
              <a:rPr lang="en-US"/>
              <a:pPr algn="ctr">
                <a:defRPr/>
              </a:pPr>
              <a:t>30</a:t>
            </a:fld>
            <a:endParaRPr lang="en-US"/>
          </a:p>
        </p:txBody>
      </p:sp>
      <p:sp>
        <p:nvSpPr>
          <p:cNvPr id="397314" name="Rectangle 2"/>
          <p:cNvSpPr>
            <a:spLocks noGrp="1" noRot="1" noChangeArrowheads="1"/>
          </p:cNvSpPr>
          <p:nvPr>
            <p:ph type="title"/>
          </p:nvPr>
        </p:nvSpPr>
        <p:spPr>
          <a:xfrm>
            <a:off x="76200" y="228600"/>
            <a:ext cx="8991600" cy="636588"/>
          </a:xfrm>
        </p:spPr>
        <p:txBody>
          <a:bodyPr/>
          <a:lstStyle/>
          <a:p>
            <a:pPr eaLnBrk="1" hangingPunct="1">
              <a:defRPr/>
            </a:pPr>
            <a:r>
              <a:rPr lang="en-US" sz="3200" b="1" dirty="0" smtClean="0">
                <a:solidFill>
                  <a:srgbClr val="000000"/>
                </a:solidFill>
                <a:effectLst/>
                <a:latin typeface="Times New Roman" pitchFamily="18" charset="0"/>
                <a:cs typeface="Times New Roman" pitchFamily="18" charset="0"/>
              </a:rPr>
              <a:t>7.2.2.2.  </a:t>
            </a:r>
            <a:r>
              <a:rPr lang="en-US" sz="3200" b="1" dirty="0" err="1" smtClean="0">
                <a:solidFill>
                  <a:srgbClr val="000000"/>
                </a:solidFill>
                <a:effectLst/>
                <a:latin typeface="Times New Roman" pitchFamily="18" charset="0"/>
                <a:cs typeface="Times New Roman" pitchFamily="18" charset="0"/>
              </a:rPr>
              <a:t>Đòn</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bẩy</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kinh</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doanh</a:t>
            </a:r>
            <a:endParaRPr lang="en-US" sz="2900" b="1" dirty="0" smtClean="0">
              <a:solidFill>
                <a:srgbClr val="000000"/>
              </a:solidFill>
              <a:effectLst/>
              <a:latin typeface="Times New Roman" pitchFamily="18" charset="0"/>
              <a:cs typeface="Times New Roman" pitchFamily="18" charset="0"/>
            </a:endParaRPr>
          </a:p>
        </p:txBody>
      </p:sp>
      <p:sp>
        <p:nvSpPr>
          <p:cNvPr id="397315" name="Rectangle 3"/>
          <p:cNvSpPr>
            <a:spLocks noGrp="1" noChangeArrowheads="1"/>
          </p:cNvSpPr>
          <p:nvPr>
            <p:ph type="body" sz="half" idx="1"/>
          </p:nvPr>
        </p:nvSpPr>
        <p:spPr>
          <a:xfrm>
            <a:off x="76200" y="1447800"/>
            <a:ext cx="8915400" cy="5715000"/>
          </a:xfrm>
        </p:spPr>
        <p:txBody>
          <a:bodyPr/>
          <a:lstStyle/>
          <a:p>
            <a:pPr>
              <a:buNone/>
            </a:pPr>
            <a:r>
              <a:rPr lang="en-US" sz="2800" b="1" dirty="0" smtClean="0">
                <a:solidFill>
                  <a:srgbClr val="000000"/>
                </a:solidFill>
                <a:latin typeface="Times New Roman" pitchFamily="18" charset="0"/>
                <a:cs typeface="Times New Roman" pitchFamily="18" charset="0"/>
              </a:rPr>
              <a:t>-</a:t>
            </a:r>
            <a:r>
              <a:rPr lang="en-US" sz="2800" dirty="0" smtClean="0">
                <a:solidFill>
                  <a:srgbClr val="000000"/>
                </a:solidFill>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Chi phí kinh doanh cố định: chi phí kinh doanh không thay đổi khi sản lượng thay đổi.</a:t>
            </a:r>
          </a:p>
          <a:p>
            <a:pPr algn="just">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Các DN có  mức độ sử dụng chi phí kinh doanh cố định khác nhau </a:t>
            </a:r>
            <a:r>
              <a:rPr lang="vi-VN" sz="2800" dirty="0" smtClean="0">
                <a:solidFill>
                  <a:srgbClr val="000000"/>
                </a:solidFill>
                <a:effectLst/>
                <a:latin typeface="Times New Roman" pitchFamily="18" charset="0"/>
                <a:cs typeface="Times New Roman" pitchFamily="18" charset="0"/>
                <a:sym typeface="Wingdings"/>
              </a:rPr>
              <a:t> dẫn tới khi với cùng một sự thay đổi của số lượng tiêu thụ hay doanh thu nhưng mức độ khuyếch đại sự thay đổi của lợi nhuận hoạt động (EBIT) của các DN là không giống nhau</a:t>
            </a:r>
          </a:p>
          <a:p>
            <a:pPr algn="just">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Đòn bẩy KD là </a:t>
            </a:r>
            <a:r>
              <a:rPr lang="en-US" sz="2800" dirty="0" err="1" smtClean="0">
                <a:solidFill>
                  <a:srgbClr val="000000"/>
                </a:solidFill>
                <a:effectLst/>
                <a:latin typeface="Times New Roman" pitchFamily="18" charset="0"/>
                <a:cs typeface="Times New Roman" pitchFamily="18" charset="0"/>
              </a:rPr>
              <a:t>mức</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độ</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sử</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dụng</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các</a:t>
            </a:r>
            <a:r>
              <a:rPr lang="en-US" sz="2800" dirty="0" smtClean="0">
                <a:solidFill>
                  <a:srgbClr val="000000"/>
                </a:solidFill>
                <a:effectLst/>
                <a:latin typeface="Times New Roman" pitchFamily="18" charset="0"/>
                <a:cs typeface="Times New Roman" pitchFamily="18" charset="0"/>
              </a:rPr>
              <a:t> chi </a:t>
            </a:r>
            <a:r>
              <a:rPr lang="en-US" sz="2800" dirty="0" err="1" smtClean="0">
                <a:solidFill>
                  <a:srgbClr val="000000"/>
                </a:solidFill>
                <a:effectLst/>
                <a:latin typeface="Times New Roman" pitchFamily="18" charset="0"/>
                <a:cs typeface="Times New Roman" pitchFamily="18" charset="0"/>
              </a:rPr>
              <a:t>phí</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cố</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định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kinh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doanh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nhằm</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hy</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vọng</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gia</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tăng</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lợi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nhuận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trước</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lãi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vay</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và</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thuế</a:t>
            </a:r>
            <a:r>
              <a:rPr lang="en-US" sz="2800" dirty="0" smtClean="0">
                <a:solidFill>
                  <a:srgbClr val="000000"/>
                </a:solidFill>
                <a:effectLst/>
                <a:latin typeface="Times New Roman" pitchFamily="18" charset="0"/>
                <a:cs typeface="Times New Roman" pitchFamily="18" charset="0"/>
              </a:rPr>
              <a:t> hay TSSL </a:t>
            </a:r>
            <a:r>
              <a:rPr lang="en-US" sz="2800" dirty="0" err="1" smtClean="0">
                <a:solidFill>
                  <a:srgbClr val="000000"/>
                </a:solidFill>
                <a:effectLst/>
                <a:latin typeface="Times New Roman" pitchFamily="18" charset="0"/>
                <a:cs typeface="Times New Roman" pitchFamily="18" charset="0"/>
              </a:rPr>
              <a:t>kinh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tế</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của</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tài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sản</a:t>
            </a:r>
            <a:r>
              <a:rPr lang="en-US" sz="2800" dirty="0" smtClean="0">
                <a:solidFill>
                  <a:srgbClr val="000000"/>
                </a:solidFill>
                <a:effectLst/>
                <a:latin typeface="Times New Roman" pitchFamily="18" charset="0"/>
                <a:cs typeface="Times New Roman" pitchFamily="18" charset="0"/>
              </a:rPr>
              <a:t>.</a:t>
            </a:r>
            <a:endParaRPr lang="en-US" sz="2600" dirty="0" smtClean="0">
              <a:solidFill>
                <a:srgbClr val="000000"/>
              </a:solidFill>
              <a:effectLst/>
              <a:latin typeface="Times New Roman" pitchFamily="18" charset="0"/>
              <a:cs typeface="Times New Roman" pitchFamily="18" charset="0"/>
              <a:sym typeface="Wingdings" pitchFamily="2" charset="2"/>
            </a:endParaRPr>
          </a:p>
        </p:txBody>
      </p:sp>
      <p:graphicFrame>
        <p:nvGraphicFramePr>
          <p:cNvPr id="11266" name="Object 4"/>
          <p:cNvGraphicFramePr>
            <a:graphicFrameLocks noChangeAspect="1"/>
          </p:cNvGraphicFramePr>
          <p:nvPr>
            <p:ph sz="quarter" idx="2"/>
          </p:nvPr>
        </p:nvGraphicFramePr>
        <p:xfrm>
          <a:off x="6610350" y="2584450"/>
          <a:ext cx="114300" cy="217488"/>
        </p:xfrm>
        <a:graphic>
          <a:graphicData uri="http://schemas.openxmlformats.org/presentationml/2006/ole">
            <p:oleObj spid="_x0000_s11266" name="Equation" r:id="rId3" imgW="114120" imgH="215640" progId="Equation.3">
              <p:embed/>
            </p:oleObj>
          </a:graphicData>
        </a:graphic>
      </p:graphicFrame>
      <p:pic>
        <p:nvPicPr>
          <p:cNvPr id="9" name="Picture 4" descr="C:\Users\Duc\Desktop\logo hvtc 1.jpg"/>
          <p:cNvPicPr>
            <a:picLocks noChangeAspect="1" noChangeArrowheads="1"/>
          </p:cNvPicPr>
          <p:nvPr/>
        </p:nvPicPr>
        <p:blipFill>
          <a:blip r:embed="rId4"/>
          <a:srcRect/>
          <a:stretch>
            <a:fillRect/>
          </a:stretch>
        </p:blipFill>
        <p:spPr bwMode="auto">
          <a:xfrm>
            <a:off x="0" y="0"/>
            <a:ext cx="990600" cy="914400"/>
          </a:xfrm>
          <a:prstGeom prst="rect">
            <a:avLst/>
          </a:prstGeom>
          <a:noFill/>
          <a:ln w="9525">
            <a:noFill/>
            <a:miter lim="800000"/>
            <a:headEnd/>
            <a:tailEnd/>
          </a:ln>
        </p:spPr>
      </p:pic>
      <p:sp>
        <p:nvSpPr>
          <p:cNvPr id="10"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Date Placeholder 5"/>
          <p:cNvSpPr>
            <a:spLocks noGrp="1"/>
          </p:cNvSpPr>
          <p:nvPr>
            <p:ph type="dt" sz="quarter" idx="10"/>
          </p:nvPr>
        </p:nvSpPr>
        <p:spPr/>
        <p:txBody>
          <a:bodyPr/>
          <a:lstStyle/>
          <a:p>
            <a:pPr>
              <a:defRPr/>
            </a:pPr>
            <a:fld id="{04FBEBE3-87AF-436A-B57E-0B0AAF008DE7}" type="datetime1">
              <a:rPr lang="en-US"/>
              <a:pPr>
                <a:defRPr/>
              </a:pPr>
              <a:t>7/24/2014</a:t>
            </a:fld>
            <a:endParaRPr lang="en-US"/>
          </a:p>
        </p:txBody>
      </p:sp>
      <p:sp>
        <p:nvSpPr>
          <p:cNvPr id="10244" name="Slide Number Placeholder 6"/>
          <p:cNvSpPr>
            <a:spLocks noGrp="1"/>
          </p:cNvSpPr>
          <p:nvPr>
            <p:ph type="sldNum" sz="quarter" idx="12"/>
          </p:nvPr>
        </p:nvSpPr>
        <p:spPr>
          <a:xfrm>
            <a:off x="3124200" y="6248400"/>
            <a:ext cx="2895600" cy="457200"/>
          </a:xfrm>
        </p:spPr>
        <p:txBody>
          <a:bodyPr/>
          <a:lstStyle/>
          <a:p>
            <a:pPr algn="ctr">
              <a:defRPr/>
            </a:pPr>
            <a:fld id="{291FF236-C6EF-4016-A14C-545F457588B9}" type="slidenum">
              <a:rPr lang="en-US"/>
              <a:pPr algn="ctr">
                <a:defRPr/>
              </a:pPr>
              <a:t>31</a:t>
            </a:fld>
            <a:endParaRPr lang="en-US"/>
          </a:p>
        </p:txBody>
      </p:sp>
      <p:sp>
        <p:nvSpPr>
          <p:cNvPr id="397315" name="Rectangle 3"/>
          <p:cNvSpPr>
            <a:spLocks noGrp="1" noChangeArrowheads="1"/>
          </p:cNvSpPr>
          <p:nvPr>
            <p:ph type="body" sz="half" idx="1"/>
          </p:nvPr>
        </p:nvSpPr>
        <p:spPr>
          <a:xfrm>
            <a:off x="76200" y="1524000"/>
            <a:ext cx="8915400" cy="5334000"/>
          </a:xfrm>
        </p:spPr>
        <p:txBody>
          <a:bodyPr/>
          <a:lstStyle/>
          <a:p>
            <a:pPr>
              <a:buNone/>
            </a:pPr>
            <a:r>
              <a:rPr lang="en-US" b="1" dirty="0" smtClean="0">
                <a:solidFill>
                  <a:srgbClr val="000000"/>
                </a:solidFill>
                <a:latin typeface="Times New Roman" pitchFamily="18" charset="0"/>
                <a:cs typeface="Times New Roman" pitchFamily="18" charset="0"/>
              </a:rPr>
              <a:t>-</a:t>
            </a:r>
            <a:r>
              <a:rPr lang="en-US" b="1"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Nói cách khác: Đòn bẩy KD là việc sử dụng chi phí cố định kinh doanh trong hoạt động SXKD nhằm hy vọng gia tăng EBIT hay BEP.</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Mức độ sử dụng đòn bẩy kinh doanh thể hiện ở tỷ trọng chi phí cố định trong tổng chi phí SXKD của DN .</a:t>
            </a:r>
          </a:p>
          <a:p>
            <a:pPr>
              <a:buNone/>
            </a:pPr>
            <a:r>
              <a:rPr lang="en-US" sz="2800" dirty="0" smtClean="0">
                <a:solidFill>
                  <a:srgbClr val="000000"/>
                </a:solidFill>
                <a:effectLst/>
                <a:latin typeface="Times New Roman" pitchFamily="18" charset="0"/>
                <a:cs typeface="Times New Roman" pitchFamily="18" charset="0"/>
              </a:rPr>
              <a:t>-	</a:t>
            </a:r>
            <a:r>
              <a:rPr lang="en-US" sz="2800" u="sng" dirty="0" err="1" smtClean="0">
                <a:solidFill>
                  <a:srgbClr val="000000"/>
                </a:solidFill>
                <a:effectLst/>
                <a:latin typeface="Times New Roman" pitchFamily="18" charset="0"/>
                <a:cs typeface="Times New Roman" pitchFamily="18" charset="0"/>
              </a:rPr>
              <a:t>Ví</a:t>
            </a:r>
            <a:r>
              <a:rPr lang="en-US" sz="2800" u="sng" dirty="0" smtClean="0">
                <a:solidFill>
                  <a:srgbClr val="000000"/>
                </a:solidFill>
                <a:effectLst/>
                <a:latin typeface="Times New Roman" pitchFamily="18" charset="0"/>
                <a:cs typeface="Times New Roman" pitchFamily="18" charset="0"/>
              </a:rPr>
              <a:t> </a:t>
            </a:r>
            <a:r>
              <a:rPr lang="en-US" sz="2800" u="sng" dirty="0" err="1" smtClean="0">
                <a:solidFill>
                  <a:srgbClr val="000000"/>
                </a:solidFill>
                <a:effectLst/>
                <a:latin typeface="Times New Roman" pitchFamily="18" charset="0"/>
                <a:cs typeface="Times New Roman" pitchFamily="18" charset="0"/>
              </a:rPr>
              <a:t>dụ</a:t>
            </a:r>
            <a:r>
              <a:rPr lang="en-US" sz="2800" u="sng" dirty="0" smtClean="0">
                <a:solidFill>
                  <a:srgbClr val="000000"/>
                </a:solidFill>
                <a:effectLst/>
                <a:latin typeface="Times New Roman" pitchFamily="18" charset="0"/>
                <a:cs typeface="Times New Roman" pitchFamily="18" charset="0"/>
              </a:rPr>
              <a:t> minh </a:t>
            </a:r>
            <a:r>
              <a:rPr lang="en-US" sz="2800" u="sng" dirty="0" err="1" smtClean="0">
                <a:solidFill>
                  <a:srgbClr val="000000"/>
                </a:solidFill>
                <a:effectLst/>
                <a:latin typeface="Times New Roman" pitchFamily="18" charset="0"/>
                <a:cs typeface="Times New Roman" pitchFamily="18" charset="0"/>
              </a:rPr>
              <a:t>họa</a:t>
            </a:r>
            <a:endParaRPr lang="en-US" sz="2800" dirty="0" smtClean="0">
              <a:solidFill>
                <a:srgbClr val="000000"/>
              </a:solidFill>
              <a:effectLst/>
              <a:latin typeface="Times New Roman" pitchFamily="18" charset="0"/>
              <a:cs typeface="Times New Roman" pitchFamily="18" charset="0"/>
            </a:endParaRPr>
          </a:p>
        </p:txBody>
      </p:sp>
      <p:graphicFrame>
        <p:nvGraphicFramePr>
          <p:cNvPr id="12290" name="Object 4"/>
          <p:cNvGraphicFramePr>
            <a:graphicFrameLocks noChangeAspect="1"/>
          </p:cNvGraphicFramePr>
          <p:nvPr>
            <p:ph sz="quarter" idx="2"/>
          </p:nvPr>
        </p:nvGraphicFramePr>
        <p:xfrm>
          <a:off x="6610350" y="2584450"/>
          <a:ext cx="114300" cy="217488"/>
        </p:xfrm>
        <a:graphic>
          <a:graphicData uri="http://schemas.openxmlformats.org/presentationml/2006/ole">
            <p:oleObj spid="_x0000_s12290" name="Equation" r:id="rId3" imgW="114120" imgH="215640" progId="Equation.3">
              <p:embed/>
            </p:oleObj>
          </a:graphicData>
        </a:graphic>
      </p:graphicFrame>
      <p:sp>
        <p:nvSpPr>
          <p:cNvPr id="9" name="Rectangle 2"/>
          <p:cNvSpPr>
            <a:spLocks noGrp="1" noRot="1" noChangeArrowheads="1"/>
          </p:cNvSpPr>
          <p:nvPr>
            <p:ph type="title"/>
          </p:nvPr>
        </p:nvSpPr>
        <p:spPr>
          <a:xfrm>
            <a:off x="457200" y="0"/>
            <a:ext cx="8229600" cy="1143000"/>
          </a:xfrm>
        </p:spPr>
        <p:txBody>
          <a:bodyPr/>
          <a:lstStyle/>
          <a:p>
            <a:pPr eaLnBrk="1" hangingPunct="1">
              <a:defRPr/>
            </a:pPr>
            <a:r>
              <a:rPr lang="en-US" sz="3200" b="1" dirty="0" smtClean="0">
                <a:solidFill>
                  <a:srgbClr val="000000"/>
                </a:solidFill>
                <a:effectLst/>
                <a:latin typeface="Times New Roman" pitchFamily="18" charset="0"/>
                <a:cs typeface="Times New Roman" pitchFamily="18" charset="0"/>
              </a:rPr>
              <a:t>7.2.2.2.  </a:t>
            </a:r>
            <a:r>
              <a:rPr lang="en-US" sz="3200" b="1" dirty="0" err="1" smtClean="0">
                <a:solidFill>
                  <a:srgbClr val="000000"/>
                </a:solidFill>
                <a:effectLst/>
                <a:latin typeface="Times New Roman" pitchFamily="18" charset="0"/>
                <a:cs typeface="Times New Roman" pitchFamily="18" charset="0"/>
              </a:rPr>
              <a:t>Đòn</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bẩy</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kinh</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doanh</a:t>
            </a:r>
            <a:endParaRPr lang="en-US" sz="2900" b="1" dirty="0" smtClean="0">
              <a:solidFill>
                <a:srgbClr val="000000"/>
              </a:solidFill>
              <a:effectLst/>
              <a:latin typeface="Times New Roman" pitchFamily="18" charset="0"/>
              <a:cs typeface="Times New Roman" pitchFamily="18" charset="0"/>
            </a:endParaRPr>
          </a:p>
        </p:txBody>
      </p:sp>
      <p:pic>
        <p:nvPicPr>
          <p:cNvPr id="11" name="Picture 4" descr="C:\Users\Duc\Desktop\logo hvtc 1.jpg"/>
          <p:cNvPicPr>
            <a:picLocks noChangeAspect="1" noChangeArrowheads="1"/>
          </p:cNvPicPr>
          <p:nvPr/>
        </p:nvPicPr>
        <p:blipFill>
          <a:blip r:embed="rId4"/>
          <a:srcRect/>
          <a:stretch>
            <a:fillRect/>
          </a:stretch>
        </p:blipFill>
        <p:spPr bwMode="auto">
          <a:xfrm>
            <a:off x="0" y="0"/>
            <a:ext cx="990600" cy="914400"/>
          </a:xfrm>
          <a:prstGeom prst="rect">
            <a:avLst/>
          </a:prstGeom>
          <a:noFill/>
          <a:ln w="9525">
            <a:noFill/>
            <a:miter lim="800000"/>
            <a:headEnd/>
            <a:tailEnd/>
          </a:ln>
        </p:spPr>
      </p:pic>
      <p:sp>
        <p:nvSpPr>
          <p:cNvPr id="12"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Date Placeholder 5"/>
          <p:cNvSpPr>
            <a:spLocks noGrp="1"/>
          </p:cNvSpPr>
          <p:nvPr>
            <p:ph type="dt" sz="quarter" idx="10"/>
          </p:nvPr>
        </p:nvSpPr>
        <p:spPr/>
        <p:txBody>
          <a:bodyPr/>
          <a:lstStyle/>
          <a:p>
            <a:pPr>
              <a:defRPr/>
            </a:pPr>
            <a:fld id="{04FBEBE3-87AF-436A-B57E-0B0AAF008DE7}" type="datetime1">
              <a:rPr lang="en-US"/>
              <a:pPr>
                <a:defRPr/>
              </a:pPr>
              <a:t>7/24/2014</a:t>
            </a:fld>
            <a:endParaRPr lang="en-US"/>
          </a:p>
        </p:txBody>
      </p:sp>
      <p:sp>
        <p:nvSpPr>
          <p:cNvPr id="10244" name="Slide Number Placeholder 6"/>
          <p:cNvSpPr>
            <a:spLocks noGrp="1"/>
          </p:cNvSpPr>
          <p:nvPr>
            <p:ph type="sldNum" sz="quarter" idx="12"/>
          </p:nvPr>
        </p:nvSpPr>
        <p:spPr>
          <a:xfrm>
            <a:off x="3124200" y="6248400"/>
            <a:ext cx="2895600" cy="457200"/>
          </a:xfrm>
        </p:spPr>
        <p:txBody>
          <a:bodyPr/>
          <a:lstStyle/>
          <a:p>
            <a:pPr algn="ctr">
              <a:defRPr/>
            </a:pPr>
            <a:fld id="{893C28B0-354F-4555-B6B8-617096C30A11}" type="slidenum">
              <a:rPr lang="en-US"/>
              <a:pPr algn="ctr">
                <a:defRPr/>
              </a:pPr>
              <a:t>32</a:t>
            </a:fld>
            <a:endParaRPr lang="en-US"/>
          </a:p>
        </p:txBody>
      </p:sp>
      <p:sp>
        <p:nvSpPr>
          <p:cNvPr id="397315" name="Rectangle 3"/>
          <p:cNvSpPr>
            <a:spLocks noGrp="1" noChangeArrowheads="1"/>
          </p:cNvSpPr>
          <p:nvPr>
            <p:ph type="body" sz="half" idx="1"/>
          </p:nvPr>
        </p:nvSpPr>
        <p:spPr>
          <a:xfrm>
            <a:off x="76200" y="1371600"/>
            <a:ext cx="8915400" cy="5334000"/>
          </a:xfrm>
        </p:spPr>
        <p:txBody>
          <a:bodyPr/>
          <a:lstStyle/>
          <a:p>
            <a:pPr>
              <a:buNone/>
            </a:pPr>
            <a:r>
              <a:rPr lang="en-US" b="1" dirty="0" smtClean="0">
                <a:solidFill>
                  <a:srgbClr val="000000"/>
                </a:solidFill>
                <a:latin typeface="Times New Roman" pitchFamily="18" charset="0"/>
                <a:cs typeface="Times New Roman" pitchFamily="18" charset="0"/>
              </a:rPr>
              <a:t>-</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Nhận</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xét</a:t>
            </a:r>
            <a:r>
              <a:rPr lang="en-US" sz="2800" b="1" dirty="0" smtClean="0">
                <a:solidFill>
                  <a:srgbClr val="000000"/>
                </a:solidFill>
                <a:effectLst/>
                <a:latin typeface="Times New Roman" pitchFamily="18" charset="0"/>
                <a:cs typeface="Times New Roman" pitchFamily="18" charset="0"/>
              </a:rPr>
              <a:t>:</a:t>
            </a:r>
          </a:p>
          <a:p>
            <a:pPr>
              <a:buNone/>
            </a:pPr>
            <a:r>
              <a:rPr lang="en-US" sz="2800" b="1" dirty="0" smtClean="0">
                <a:solidFill>
                  <a:srgbClr val="000000"/>
                </a:solidFill>
                <a:effectLst/>
                <a:latin typeface="Times New Roman" pitchFamily="18" charset="0"/>
                <a:cs typeface="Times New Roman" pitchFamily="18" charset="0"/>
              </a:rPr>
              <a:t>	</a:t>
            </a:r>
            <a:endParaRPr lang="en-US" sz="2800" dirty="0" smtClean="0">
              <a:solidFill>
                <a:srgbClr val="000000"/>
              </a:solidFill>
              <a:effectLst/>
              <a:latin typeface="Times New Roman" pitchFamily="18" charset="0"/>
              <a:cs typeface="Times New Roman" pitchFamily="18" charset="0"/>
            </a:endParaRPr>
          </a:p>
        </p:txBody>
      </p:sp>
      <p:graphicFrame>
        <p:nvGraphicFramePr>
          <p:cNvPr id="13314" name="Object 4"/>
          <p:cNvGraphicFramePr>
            <a:graphicFrameLocks noChangeAspect="1"/>
          </p:cNvGraphicFramePr>
          <p:nvPr>
            <p:ph sz="quarter" idx="2"/>
          </p:nvPr>
        </p:nvGraphicFramePr>
        <p:xfrm>
          <a:off x="6610350" y="2584450"/>
          <a:ext cx="114300" cy="217488"/>
        </p:xfrm>
        <a:graphic>
          <a:graphicData uri="http://schemas.openxmlformats.org/presentationml/2006/ole">
            <p:oleObj spid="_x0000_s13314" name="Equation" r:id="rId3" imgW="114120" imgH="215640" progId="Equation.3">
              <p:embed/>
            </p:oleObj>
          </a:graphicData>
        </a:graphic>
      </p:graphicFrame>
      <p:sp>
        <p:nvSpPr>
          <p:cNvPr id="10" name="Rectangle 2"/>
          <p:cNvSpPr>
            <a:spLocks noGrp="1" noRot="1" noChangeArrowheads="1"/>
          </p:cNvSpPr>
          <p:nvPr>
            <p:ph type="title"/>
          </p:nvPr>
        </p:nvSpPr>
        <p:spPr>
          <a:xfrm>
            <a:off x="457200" y="-76200"/>
            <a:ext cx="8229600" cy="1143000"/>
          </a:xfrm>
        </p:spPr>
        <p:txBody>
          <a:bodyPr/>
          <a:lstStyle/>
          <a:p>
            <a:pPr eaLnBrk="1" hangingPunct="1">
              <a:defRPr/>
            </a:pPr>
            <a:r>
              <a:rPr lang="en-US" sz="3200" b="1" dirty="0" smtClean="0">
                <a:solidFill>
                  <a:srgbClr val="000000"/>
                </a:solidFill>
                <a:effectLst/>
                <a:latin typeface="Times New Roman" pitchFamily="18" charset="0"/>
                <a:cs typeface="Times New Roman" pitchFamily="18" charset="0"/>
              </a:rPr>
              <a:t>7.2.2.2.  </a:t>
            </a:r>
            <a:r>
              <a:rPr lang="en-US" sz="3200" b="1" dirty="0" err="1" smtClean="0">
                <a:solidFill>
                  <a:srgbClr val="000000"/>
                </a:solidFill>
                <a:effectLst/>
                <a:latin typeface="Times New Roman" pitchFamily="18" charset="0"/>
                <a:cs typeface="Times New Roman" pitchFamily="18" charset="0"/>
              </a:rPr>
              <a:t>Đòn</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bẩy</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kinh</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doanh</a:t>
            </a:r>
            <a:endParaRPr lang="en-US" sz="2900" b="1" dirty="0" smtClean="0">
              <a:solidFill>
                <a:srgbClr val="000000"/>
              </a:solidFill>
              <a:effectLst/>
              <a:latin typeface="Times New Roman" pitchFamily="18" charset="0"/>
              <a:cs typeface="Times New Roman" pitchFamily="18" charset="0"/>
            </a:endParaRPr>
          </a:p>
        </p:txBody>
      </p:sp>
      <p:pic>
        <p:nvPicPr>
          <p:cNvPr id="9" name="Picture 4" descr="C:\Users\Duc\Desktop\logo hvtc 1.jpg"/>
          <p:cNvPicPr>
            <a:picLocks noChangeAspect="1" noChangeArrowheads="1"/>
          </p:cNvPicPr>
          <p:nvPr/>
        </p:nvPicPr>
        <p:blipFill>
          <a:blip r:embed="rId4"/>
          <a:srcRect/>
          <a:stretch>
            <a:fillRect/>
          </a:stretch>
        </p:blipFill>
        <p:spPr bwMode="auto">
          <a:xfrm>
            <a:off x="0" y="0"/>
            <a:ext cx="990600" cy="914400"/>
          </a:xfrm>
          <a:prstGeom prst="rect">
            <a:avLst/>
          </a:prstGeom>
          <a:noFill/>
          <a:ln w="9525">
            <a:noFill/>
            <a:miter lim="800000"/>
            <a:headEnd/>
            <a:tailEnd/>
          </a:ln>
        </p:spPr>
      </p:pic>
      <p:sp>
        <p:nvSpPr>
          <p:cNvPr id="13"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Date Placeholder 4"/>
          <p:cNvSpPr>
            <a:spLocks noGrp="1"/>
          </p:cNvSpPr>
          <p:nvPr>
            <p:ph type="dt" sz="quarter" idx="10"/>
          </p:nvPr>
        </p:nvSpPr>
        <p:spPr/>
        <p:txBody>
          <a:bodyPr/>
          <a:lstStyle/>
          <a:p>
            <a:pPr>
              <a:defRPr/>
            </a:pPr>
            <a:fld id="{ADC9D396-9922-4D33-9BCD-1A4B76953E8B}" type="datetime1">
              <a:rPr lang="en-US"/>
              <a:pPr>
                <a:defRPr/>
              </a:pPr>
              <a:t>7/24/2014</a:t>
            </a:fld>
            <a:endParaRPr lang="en-US"/>
          </a:p>
        </p:txBody>
      </p:sp>
      <p:sp>
        <p:nvSpPr>
          <p:cNvPr id="11268" name="Slide Number Placeholder 5"/>
          <p:cNvSpPr>
            <a:spLocks noGrp="1"/>
          </p:cNvSpPr>
          <p:nvPr>
            <p:ph type="sldNum" sz="quarter" idx="12"/>
          </p:nvPr>
        </p:nvSpPr>
        <p:spPr>
          <a:xfrm>
            <a:off x="3124200" y="6248400"/>
            <a:ext cx="2895600" cy="457200"/>
          </a:xfrm>
        </p:spPr>
        <p:txBody>
          <a:bodyPr/>
          <a:lstStyle/>
          <a:p>
            <a:pPr algn="ctr">
              <a:defRPr/>
            </a:pPr>
            <a:fld id="{DD73E757-0FAF-4472-A1B7-BCE428E7D7D4}" type="slidenum">
              <a:rPr lang="en-US"/>
              <a:pPr algn="ctr">
                <a:defRPr/>
              </a:pPr>
              <a:t>33</a:t>
            </a:fld>
            <a:endParaRPr lang="en-US"/>
          </a:p>
        </p:txBody>
      </p:sp>
      <p:sp>
        <p:nvSpPr>
          <p:cNvPr id="392194" name="Rectangle 2"/>
          <p:cNvSpPr>
            <a:spLocks noGrp="1" noRot="1" noChangeArrowheads="1"/>
          </p:cNvSpPr>
          <p:nvPr>
            <p:ph type="title"/>
          </p:nvPr>
        </p:nvSpPr>
        <p:spPr>
          <a:xfrm>
            <a:off x="457200" y="228600"/>
            <a:ext cx="8229600" cy="792163"/>
          </a:xfrm>
        </p:spPr>
        <p:txBody>
          <a:bodyPr/>
          <a:lstStyle/>
          <a:p>
            <a:pPr eaLnBrk="1" hangingPunct="1">
              <a:defRPr/>
            </a:pPr>
            <a:r>
              <a:rPr lang="en-US" sz="3200" b="1" dirty="0" smtClean="0">
                <a:solidFill>
                  <a:srgbClr val="000000"/>
                </a:solidFill>
                <a:effectLst/>
                <a:latin typeface="Times New Roman" pitchFamily="18" charset="0"/>
                <a:cs typeface="Times New Roman" pitchFamily="18" charset="0"/>
              </a:rPr>
              <a:t>7.2.2.2 </a:t>
            </a:r>
            <a:r>
              <a:rPr lang="en-US" sz="3200" b="1" dirty="0" err="1" smtClean="0">
                <a:solidFill>
                  <a:srgbClr val="000000"/>
                </a:solidFill>
                <a:effectLst/>
                <a:latin typeface="Times New Roman" pitchFamily="18" charset="0"/>
                <a:cs typeface="Times New Roman" pitchFamily="18" charset="0"/>
              </a:rPr>
              <a:t>Đòn</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bẩy</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kinh</a:t>
            </a:r>
            <a:r>
              <a:rPr lang="en-US" sz="3200" b="1" dirty="0" smtClean="0">
                <a:solidFill>
                  <a:srgbClr val="000000"/>
                </a:solidFill>
                <a:effectLst/>
                <a:latin typeface="Times New Roman" pitchFamily="18" charset="0"/>
                <a:cs typeface="Times New Roman" pitchFamily="18" charset="0"/>
              </a:rPr>
              <a:t> </a:t>
            </a:r>
            <a:r>
              <a:rPr lang="en-US" sz="3200" b="1" dirty="0" err="1" smtClean="0">
                <a:solidFill>
                  <a:srgbClr val="000000"/>
                </a:solidFill>
                <a:effectLst/>
                <a:latin typeface="Times New Roman" pitchFamily="18" charset="0"/>
                <a:cs typeface="Times New Roman" pitchFamily="18" charset="0"/>
              </a:rPr>
              <a:t>doanh</a:t>
            </a:r>
            <a:endParaRPr lang="en-US" sz="3200" b="1" dirty="0" smtClean="0">
              <a:solidFill>
                <a:srgbClr val="000000"/>
              </a:solidFill>
              <a:effectLst/>
              <a:latin typeface="Times New Roman" pitchFamily="18" charset="0"/>
              <a:cs typeface="Times New Roman" pitchFamily="18" charset="0"/>
            </a:endParaRPr>
          </a:p>
        </p:txBody>
      </p:sp>
      <p:sp>
        <p:nvSpPr>
          <p:cNvPr id="392195" name="Rectangle 3"/>
          <p:cNvSpPr>
            <a:spLocks noGrp="1" noChangeArrowheads="1"/>
          </p:cNvSpPr>
          <p:nvPr>
            <p:ph type="body" sz="half" idx="1"/>
          </p:nvPr>
        </p:nvSpPr>
        <p:spPr>
          <a:xfrm>
            <a:off x="0" y="1143000"/>
            <a:ext cx="9144000" cy="5334000"/>
          </a:xfrm>
          <a:ln w="28575">
            <a:solidFill>
              <a:schemeClr val="tx1"/>
            </a:solidFill>
          </a:ln>
        </p:spPr>
        <p:txBody>
          <a:bodyPr/>
          <a:lstStyle/>
          <a:p>
            <a:pPr>
              <a:buNone/>
            </a:pPr>
            <a:r>
              <a:rPr lang="en-US" sz="2800" b="1" dirty="0" smtClean="0">
                <a:solidFill>
                  <a:srgbClr val="000000"/>
                </a:solidFill>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Cần x</a:t>
            </a:r>
            <a:r>
              <a:rPr lang="en-US" sz="2800" b="1" dirty="0" err="1" smtClean="0">
                <a:solidFill>
                  <a:srgbClr val="000000"/>
                </a:solidFill>
                <a:effectLst/>
                <a:latin typeface="Times New Roman" pitchFamily="18" charset="0"/>
                <a:cs typeface="Times New Roman" pitchFamily="18" charset="0"/>
              </a:rPr>
              <a:t>ác</a:t>
            </a:r>
            <a:r>
              <a:rPr lang="vi-VN" sz="2800" b="1" dirty="0" smtClean="0">
                <a:solidFill>
                  <a:srgbClr val="000000"/>
                </a:solidFill>
                <a:effectLst/>
                <a:latin typeface="Times New Roman" pitchFamily="18" charset="0"/>
                <a:cs typeface="Times New Roman" pitchFamily="18" charset="0"/>
              </a:rPr>
              <a:t> định Mức độ t</a:t>
            </a:r>
            <a:r>
              <a:rPr lang="en-US" sz="2800" b="1" dirty="0" smtClean="0">
                <a:solidFill>
                  <a:srgbClr val="000000"/>
                </a:solidFill>
                <a:effectLst/>
                <a:latin typeface="Times New Roman" pitchFamily="18" charset="0"/>
                <a:cs typeface="Times New Roman" pitchFamily="18" charset="0"/>
              </a:rPr>
              <a:t>á</a:t>
            </a:r>
            <a:r>
              <a:rPr lang="vi-VN" sz="2800" b="1" dirty="0" smtClean="0">
                <a:solidFill>
                  <a:srgbClr val="000000"/>
                </a:solidFill>
                <a:effectLst/>
                <a:latin typeface="Times New Roman" pitchFamily="18" charset="0"/>
                <a:cs typeface="Times New Roman" pitchFamily="18" charset="0"/>
              </a:rPr>
              <a:t>c động của đòn bẩy kinh doanh (Degree of operating leverage – DOL)</a:t>
            </a:r>
          </a:p>
          <a:p>
            <a:pPr>
              <a:buNone/>
            </a:pPr>
            <a:r>
              <a:rPr lang="en-US" sz="2800" b="1"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Nếu gọi: Q là sản lượng ti</a:t>
            </a:r>
            <a:r>
              <a:rPr lang="en-US" sz="2800" dirty="0" smtClean="0">
                <a:solidFill>
                  <a:srgbClr val="000000"/>
                </a:solidFill>
                <a:effectLst/>
                <a:latin typeface="Times New Roman" pitchFamily="18" charset="0"/>
                <a:cs typeface="Times New Roman" pitchFamily="18" charset="0"/>
              </a:rPr>
              <a:t>ê</a:t>
            </a:r>
            <a:r>
              <a:rPr lang="vi-VN" sz="2800" dirty="0" smtClean="0">
                <a:solidFill>
                  <a:srgbClr val="000000"/>
                </a:solidFill>
                <a:effectLst/>
                <a:latin typeface="Times New Roman" pitchFamily="18" charset="0"/>
                <a:cs typeface="Times New Roman" pitchFamily="18" charset="0"/>
              </a:rPr>
              <a:t>u thụ</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F tổng chi ph</a:t>
            </a:r>
            <a:r>
              <a:rPr lang="en-US" sz="2800" dirty="0" smtClean="0">
                <a:solidFill>
                  <a:srgbClr val="000000"/>
                </a:solidFill>
                <a:effectLst/>
                <a:latin typeface="Times New Roman" pitchFamily="18" charset="0"/>
                <a:cs typeface="Times New Roman" pitchFamily="18" charset="0"/>
              </a:rPr>
              <a:t>í </a:t>
            </a:r>
            <a:r>
              <a:rPr lang="en-US" sz="2800" dirty="0" err="1" smtClean="0">
                <a:solidFill>
                  <a:srgbClr val="000000"/>
                </a:solidFill>
                <a:effectLst/>
                <a:latin typeface="Times New Roman" pitchFamily="18" charset="0"/>
                <a:cs typeface="Times New Roman" pitchFamily="18" charset="0"/>
              </a:rPr>
              <a:t>cố</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định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kinh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doanh</a:t>
            </a:r>
            <a:endParaRPr lang="vi-VN" sz="2800" dirty="0" smtClean="0">
              <a:solidFill>
                <a:srgbClr val="000000"/>
              </a:solidFill>
              <a:effectLst/>
              <a:latin typeface="Times New Roman" pitchFamily="18" charset="0"/>
              <a:cs typeface="Times New Roman" pitchFamily="18" charset="0"/>
            </a:endParaRPr>
          </a:p>
          <a:p>
            <a:pPr>
              <a:buNone/>
            </a:pPr>
            <a:r>
              <a:rPr lang="it-IT" sz="2800" dirty="0" smtClean="0">
                <a:solidFill>
                  <a:srgbClr val="000000"/>
                </a:solidFill>
                <a:effectLst/>
                <a:latin typeface="Times New Roman" pitchFamily="18" charset="0"/>
                <a:cs typeface="Times New Roman" pitchFamily="18" charset="0"/>
              </a:rPr>
              <a:t>		V chi phí biến đổi/sp</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P là gi</a:t>
            </a:r>
            <a:r>
              <a:rPr lang="en-US" sz="2800" dirty="0" smtClean="0">
                <a:solidFill>
                  <a:srgbClr val="000000"/>
                </a:solidFill>
                <a:effectLst/>
                <a:latin typeface="Times New Roman" pitchFamily="18" charset="0"/>
                <a:cs typeface="Times New Roman" pitchFamily="18" charset="0"/>
              </a:rPr>
              <a:t>á </a:t>
            </a:r>
            <a:r>
              <a:rPr lang="en-US" sz="2800" dirty="0" err="1" smtClean="0">
                <a:solidFill>
                  <a:srgbClr val="000000"/>
                </a:solidFill>
                <a:effectLst/>
                <a:latin typeface="Times New Roman" pitchFamily="18" charset="0"/>
                <a:cs typeface="Times New Roman" pitchFamily="18" charset="0"/>
              </a:rPr>
              <a:t>bán</a:t>
            </a:r>
            <a:r>
              <a:rPr lang="vi-VN" sz="2800" dirty="0" smtClean="0">
                <a:solidFill>
                  <a:srgbClr val="000000"/>
                </a:solidFill>
                <a:effectLst/>
                <a:latin typeface="Times New Roman" pitchFamily="18" charset="0"/>
                <a:cs typeface="Times New Roman" pitchFamily="18" charset="0"/>
              </a:rPr>
              <a:t> đơn vị sản phẩm (chưa c</a:t>
            </a:r>
            <a:r>
              <a:rPr lang="en-US" sz="2800" dirty="0" smtClean="0">
                <a:solidFill>
                  <a:srgbClr val="000000"/>
                </a:solidFill>
                <a:effectLst/>
                <a:latin typeface="Times New Roman" pitchFamily="18" charset="0"/>
                <a:cs typeface="Times New Roman" pitchFamily="18" charset="0"/>
              </a:rPr>
              <a:t>ó </a:t>
            </a:r>
            <a:r>
              <a:rPr lang="en-US" sz="2800" dirty="0" err="1" smtClean="0">
                <a:solidFill>
                  <a:srgbClr val="000000"/>
                </a:solidFill>
                <a:effectLst/>
                <a:latin typeface="Times New Roman" pitchFamily="18" charset="0"/>
                <a:cs typeface="Times New Roman" pitchFamily="18" charset="0"/>
              </a:rPr>
              <a:t>thuế</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gián</a:t>
            </a:r>
            <a:r>
              <a:rPr lang="vi-VN" sz="2800" dirty="0" smtClean="0">
                <a:solidFill>
                  <a:srgbClr val="000000"/>
                </a:solidFill>
                <a:effectLst/>
                <a:latin typeface="Times New Roman" pitchFamily="18" charset="0"/>
                <a:cs typeface="Times New Roman" pitchFamily="18" charset="0"/>
              </a:rPr>
              <a:t> thu</a:t>
            </a:r>
            <a:r>
              <a:rPr lang="vi-VN" sz="2800" b="1" dirty="0" smtClean="0">
                <a:solidFill>
                  <a:srgbClr val="000000"/>
                </a:solidFill>
                <a:effectLst/>
                <a:latin typeface="Times New Roman" pitchFamily="18" charset="0"/>
                <a:cs typeface="Times New Roman" pitchFamily="18" charset="0"/>
              </a:rPr>
              <a:t>)</a:t>
            </a:r>
          </a:p>
          <a:p>
            <a:pPr>
              <a:buNone/>
            </a:pPr>
            <a:r>
              <a:rPr lang="en-US" sz="2800"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DOL = </a:t>
            </a:r>
            <a:r>
              <a:rPr lang="vi-VN" sz="2800" dirty="0" smtClean="0">
                <a:solidFill>
                  <a:srgbClr val="000000"/>
                </a:solidFill>
                <a:effectLst/>
                <a:latin typeface="Times New Roman" pitchFamily="18" charset="0"/>
                <a:cs typeface="Times New Roman" pitchFamily="18" charset="0"/>
              </a:rPr>
              <a:t>Tỷ lệ thay đổi của EBIT so với tỉ lệ thay đổi của DT hoặc sản lượng hàng bán.</a:t>
            </a:r>
          </a:p>
          <a:p>
            <a:pPr>
              <a:buNone/>
            </a:pPr>
            <a:r>
              <a:rPr lang="en-US" sz="2800" dirty="0" smtClean="0">
                <a:solidFill>
                  <a:srgbClr val="000000"/>
                </a:solidFill>
                <a:effectLst/>
                <a:latin typeface="Times New Roman" pitchFamily="18" charset="0"/>
                <a:cs typeface="Times New Roman" pitchFamily="18" charset="0"/>
              </a:rPr>
              <a:t>	</a:t>
            </a:r>
            <a:r>
              <a:rPr lang="pl-PL" sz="2800" dirty="0" smtClean="0">
                <a:solidFill>
                  <a:srgbClr val="000000"/>
                </a:solidFill>
                <a:effectLst/>
                <a:latin typeface="Times New Roman" pitchFamily="18" charset="0"/>
                <a:cs typeface="Times New Roman" pitchFamily="18" charset="0"/>
              </a:rPr>
              <a:t>	</a:t>
            </a:r>
            <a:r>
              <a:rPr lang="pl-PL" sz="2800" b="1" dirty="0" smtClean="0">
                <a:solidFill>
                  <a:srgbClr val="000000"/>
                </a:solidFill>
                <a:effectLst/>
                <a:latin typeface="Times New Roman" pitchFamily="18" charset="0"/>
                <a:cs typeface="Times New Roman" pitchFamily="18" charset="0"/>
              </a:rPr>
              <a:t> </a:t>
            </a:r>
          </a:p>
          <a:p>
            <a:pPr>
              <a:buNone/>
            </a:pPr>
            <a:r>
              <a:rPr lang="en-US" sz="2800" b="1" dirty="0" smtClean="0">
                <a:solidFill>
                  <a:srgbClr val="000000"/>
                </a:solidFill>
                <a:effectLst/>
                <a:latin typeface="Times New Roman" pitchFamily="18" charset="0"/>
                <a:cs typeface="Times New Roman" pitchFamily="18" charset="0"/>
              </a:rPr>
              <a:t>	 		    </a:t>
            </a:r>
            <a:r>
              <a:rPr lang="en-US" sz="2800" b="1" dirty="0" smtClean="0">
                <a:solidFill>
                  <a:srgbClr val="000000"/>
                </a:solidFill>
                <a:latin typeface="Times New Roman" pitchFamily="18" charset="0"/>
                <a:cs typeface="Times New Roman" pitchFamily="18" charset="0"/>
              </a:rPr>
              <a:t>          	</a:t>
            </a:r>
          </a:p>
          <a:p>
            <a:pPr algn="just" eaLnBrk="1" hangingPunct="1">
              <a:lnSpc>
                <a:spcPct val="110000"/>
              </a:lnSpc>
              <a:spcBef>
                <a:spcPts val="200"/>
              </a:spcBef>
              <a:spcAft>
                <a:spcPts val="200"/>
              </a:spcAft>
              <a:buFont typeface="Symbol" pitchFamily="18" charset="2"/>
              <a:buChar char="Þ"/>
              <a:defRPr/>
            </a:pPr>
            <a:endParaRPr lang="en-US" sz="2700" b="1" dirty="0" smtClean="0">
              <a:solidFill>
                <a:srgbClr val="000000"/>
              </a:solidFill>
              <a:latin typeface="Times New Roman" pitchFamily="18" charset="0"/>
              <a:cs typeface="Times New Roman" pitchFamily="18" charset="0"/>
            </a:endParaRPr>
          </a:p>
        </p:txBody>
      </p:sp>
      <p:sp>
        <p:nvSpPr>
          <p:cNvPr id="11271" name="Text Box 8"/>
          <p:cNvSpPr txBox="1">
            <a:spLocks noChangeArrowheads="1"/>
          </p:cNvSpPr>
          <p:nvPr/>
        </p:nvSpPr>
        <p:spPr bwMode="auto">
          <a:xfrm>
            <a:off x="457200" y="5939135"/>
            <a:ext cx="2895600" cy="461665"/>
          </a:xfrm>
          <a:prstGeom prst="rect">
            <a:avLst/>
          </a:prstGeom>
          <a:noFill/>
          <a:ln w="9525">
            <a:noFill/>
            <a:miter lim="800000"/>
            <a:headEnd/>
            <a:tailEnd/>
          </a:ln>
        </p:spPr>
        <p:txBody>
          <a:bodyPr>
            <a:spAutoFit/>
          </a:bodyPr>
          <a:lstStyle/>
          <a:p>
            <a:pPr eaLnBrk="0" hangingPunct="0">
              <a:spcBef>
                <a:spcPct val="50000"/>
              </a:spcBef>
              <a:defRPr/>
            </a:pPr>
            <a:r>
              <a:rPr lang="en-US" sz="2400" b="1" dirty="0" err="1" smtClean="0">
                <a:solidFill>
                  <a:srgbClr val="2C0000"/>
                </a:solidFill>
                <a:latin typeface="Times New Roman" pitchFamily="18" charset="0"/>
                <a:cs typeface="Times New Roman" pitchFamily="18" charset="0"/>
              </a:rPr>
              <a:t>Ýnghĩa</a:t>
            </a:r>
            <a:r>
              <a:rPr lang="en-US" sz="2400" b="1" dirty="0" smtClean="0">
                <a:solidFill>
                  <a:srgbClr val="2C0000"/>
                </a:solidFill>
                <a:latin typeface="Times New Roman" pitchFamily="18" charset="0"/>
                <a:cs typeface="Times New Roman" pitchFamily="18" charset="0"/>
              </a:rPr>
              <a:t> </a:t>
            </a:r>
            <a:r>
              <a:rPr lang="en-US" sz="2400" b="1" dirty="0" smtClean="0">
                <a:solidFill>
                  <a:srgbClr val="2C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400" b="1" dirty="0">
              <a:solidFill>
                <a:srgbClr val="2C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4338" name="Object 9"/>
          <p:cNvGraphicFramePr>
            <a:graphicFrameLocks noChangeAspect="1"/>
          </p:cNvGraphicFramePr>
          <p:nvPr>
            <p:ph sz="half" idx="2"/>
          </p:nvPr>
        </p:nvGraphicFramePr>
        <p:xfrm>
          <a:off x="533400" y="5029200"/>
          <a:ext cx="4343400" cy="946150"/>
        </p:xfrm>
        <a:graphic>
          <a:graphicData uri="http://schemas.openxmlformats.org/presentationml/2006/ole">
            <p:oleObj spid="_x0000_s14338" name="Equation" r:id="rId3" imgW="2197080" imgH="431640" progId="Equation.3">
              <p:embed/>
            </p:oleObj>
          </a:graphicData>
        </a:graphic>
      </p:graphicFrame>
      <p:sp>
        <p:nvSpPr>
          <p:cNvPr id="8" name="Line 5"/>
          <p:cNvSpPr>
            <a:spLocks noChangeShapeType="1"/>
          </p:cNvSpPr>
          <p:nvPr/>
        </p:nvSpPr>
        <p:spPr bwMode="auto">
          <a:xfrm>
            <a:off x="0" y="1066800"/>
            <a:ext cx="9144000" cy="0"/>
          </a:xfrm>
          <a:prstGeom prst="line">
            <a:avLst/>
          </a:prstGeom>
          <a:noFill/>
          <a:ln w="9525">
            <a:solidFill>
              <a:srgbClr val="000000"/>
            </a:solidFill>
            <a:round/>
            <a:headEnd/>
            <a:tailEnd/>
          </a:ln>
        </p:spPr>
        <p:txBody>
          <a:bodyPr/>
          <a:lstStyle/>
          <a:p>
            <a:endParaRPr lang="en-US"/>
          </a:p>
        </p:txBody>
      </p:sp>
      <p:pic>
        <p:nvPicPr>
          <p:cNvPr id="10" name="Picture 4" descr="C:\Users\Duc\Desktop\logo hvtc 1.jpg"/>
          <p:cNvPicPr>
            <a:picLocks noChangeAspect="1" noChangeArrowheads="1"/>
          </p:cNvPicPr>
          <p:nvPr/>
        </p:nvPicPr>
        <p:blipFill>
          <a:blip r:embed="rId4"/>
          <a:srcRect/>
          <a:stretch>
            <a:fillRect/>
          </a:stretch>
        </p:blipFill>
        <p:spPr bwMode="auto">
          <a:xfrm>
            <a:off x="0" y="0"/>
            <a:ext cx="990600" cy="914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p:txBody>
          <a:bodyPr/>
          <a:lstStyle/>
          <a:p>
            <a:pPr>
              <a:defRPr/>
            </a:pPr>
            <a:fld id="{9D2A8D3E-5918-41E0-8114-C0765DA58301}" type="datetime1">
              <a:rPr lang="en-US"/>
              <a:pPr>
                <a:defRPr/>
              </a:pPr>
              <a:t>7/24/2014</a:t>
            </a:fld>
            <a:endParaRPr lang="en-US"/>
          </a:p>
        </p:txBody>
      </p:sp>
      <p:sp>
        <p:nvSpPr>
          <p:cNvPr id="50179" name="Slide Number Placeholder 4"/>
          <p:cNvSpPr>
            <a:spLocks noGrp="1"/>
          </p:cNvSpPr>
          <p:nvPr>
            <p:ph type="sldNum" sz="quarter" idx="12"/>
          </p:nvPr>
        </p:nvSpPr>
        <p:spPr>
          <a:xfrm>
            <a:off x="3124200" y="6248400"/>
            <a:ext cx="2895600" cy="457200"/>
          </a:xfrm>
        </p:spPr>
        <p:txBody>
          <a:bodyPr/>
          <a:lstStyle/>
          <a:p>
            <a:pPr algn="ctr">
              <a:defRPr/>
            </a:pPr>
            <a:fld id="{D6BA89AF-A3C0-4255-9FF5-34D05AB8BF89}" type="slidenum">
              <a:rPr lang="en-US"/>
              <a:pPr algn="ctr">
                <a:defRPr/>
              </a:pPr>
              <a:t>34</a:t>
            </a:fld>
            <a:endParaRPr lang="en-US"/>
          </a:p>
        </p:txBody>
      </p:sp>
      <p:sp>
        <p:nvSpPr>
          <p:cNvPr id="401410" name="Rectangle 2"/>
          <p:cNvSpPr>
            <a:spLocks noGrp="1" noChangeArrowheads="1"/>
          </p:cNvSpPr>
          <p:nvPr>
            <p:ph type="body" idx="1"/>
          </p:nvPr>
        </p:nvSpPr>
        <p:spPr>
          <a:xfrm>
            <a:off x="76200" y="304800"/>
            <a:ext cx="8915400" cy="5753100"/>
          </a:xfrm>
        </p:spPr>
        <p:txBody>
          <a:bodyPr/>
          <a:lstStyle/>
          <a:p>
            <a:pPr marL="609600" indent="-609600" algn="ctr" eaLnBrk="1" hangingPunct="1">
              <a:lnSpc>
                <a:spcPct val="80000"/>
              </a:lnSpc>
              <a:buNone/>
              <a:defRPr/>
            </a:pPr>
            <a:r>
              <a:rPr lang="vi-VN" b="1" dirty="0" smtClean="0">
                <a:solidFill>
                  <a:srgbClr val="000000"/>
                </a:solidFill>
                <a:effectLst/>
                <a:latin typeface="Times New Roman" pitchFamily="18" charset="0"/>
                <a:cs typeface="Times New Roman" pitchFamily="18" charset="0"/>
              </a:rPr>
              <a:t>Vấn đề đặt ra</a:t>
            </a:r>
            <a:endParaRPr lang="en-US" b="1" dirty="0" smtClean="0">
              <a:solidFill>
                <a:srgbClr val="000000"/>
              </a:solidFill>
              <a:effectLst/>
              <a:latin typeface="Times New Roman" pitchFamily="18" charset="0"/>
              <a:cs typeface="Times New Roman" pitchFamily="18" charset="0"/>
            </a:endParaRPr>
          </a:p>
          <a:p>
            <a:pPr marL="609600" indent="-609600" algn="ctr" eaLnBrk="1" hangingPunct="1">
              <a:lnSpc>
                <a:spcPct val="80000"/>
              </a:lnSpc>
              <a:buFont typeface="Wingdings" pitchFamily="2" charset="2"/>
              <a:buNone/>
              <a:defRPr/>
            </a:pPr>
            <a:endParaRPr lang="en-US" sz="2000" b="1" dirty="0" smtClean="0">
              <a:solidFill>
                <a:srgbClr val="000000"/>
              </a:solidFill>
              <a:latin typeface="Times New Roman" pitchFamily="18" charset="0"/>
              <a:cs typeface="Times New Roman" pitchFamily="18" charset="0"/>
            </a:endParaRPr>
          </a:p>
          <a:p>
            <a:pPr>
              <a:lnSpc>
                <a:spcPct val="130000"/>
              </a:lnSpc>
              <a:buNone/>
            </a:pPr>
            <a:endParaRPr lang="en-US" sz="2800" dirty="0" smtClean="0">
              <a:solidFill>
                <a:srgbClr val="000000"/>
              </a:solidFill>
              <a:effectLst/>
              <a:latin typeface="Times New Roman" pitchFamily="18" charset="0"/>
              <a:cs typeface="Times New Roman" pitchFamily="18" charset="0"/>
            </a:endParaRPr>
          </a:p>
        </p:txBody>
      </p:sp>
      <p:pic>
        <p:nvPicPr>
          <p:cNvPr id="7"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8"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686800" cy="944562"/>
          </a:xfrm>
        </p:spPr>
        <p:txBody>
          <a:bodyPr/>
          <a:lstStyle/>
          <a:p>
            <a:pPr>
              <a:defRPr/>
            </a:pPr>
            <a:r>
              <a:rPr lang="vi-VN" sz="3200" b="1" dirty="0" smtClean="0">
                <a:solidFill>
                  <a:srgbClr val="000000"/>
                </a:solidFill>
                <a:effectLst/>
                <a:latin typeface="Times New Roman" pitchFamily="18" charset="0"/>
                <a:cs typeface="Times New Roman" pitchFamily="18" charset="0"/>
              </a:rPr>
              <a:t>7.2.2.3 Quan hệ giữa đòn bẩy kinh doanh</a:t>
            </a:r>
            <a:br>
              <a:rPr lang="vi-VN" sz="3200" b="1" dirty="0" smtClean="0">
                <a:solidFill>
                  <a:srgbClr val="000000"/>
                </a:solidFill>
                <a:effectLst/>
                <a:latin typeface="Times New Roman" pitchFamily="18" charset="0"/>
                <a:cs typeface="Times New Roman" pitchFamily="18" charset="0"/>
              </a:rPr>
            </a:br>
            <a:r>
              <a:rPr lang="vi-VN" sz="3200" b="1" dirty="0" smtClean="0">
                <a:solidFill>
                  <a:srgbClr val="000000"/>
                </a:solidFill>
                <a:effectLst/>
                <a:latin typeface="Times New Roman" pitchFamily="18" charset="0"/>
                <a:cs typeface="Times New Roman" pitchFamily="18" charset="0"/>
              </a:rPr>
              <a:t> và điểm hoà vốn</a:t>
            </a:r>
            <a:endParaRPr lang="en-US" sz="3000" b="1" dirty="0">
              <a:solidFill>
                <a:srgbClr val="00000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00600"/>
          </a:xfrm>
        </p:spPr>
        <p:txBody>
          <a:bodyPr/>
          <a:lstStyle/>
          <a:p>
            <a:pPr>
              <a:lnSpc>
                <a:spcPct val="130000"/>
              </a:lnSpc>
              <a:buNone/>
            </a:pP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Ví</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dụ</a:t>
            </a:r>
            <a:r>
              <a:rPr lang="en-US" sz="2800" dirty="0" smtClean="0">
                <a:solidFill>
                  <a:srgbClr val="000000"/>
                </a:solidFill>
                <a:effectLst/>
                <a:latin typeface="Times New Roman" pitchFamily="18" charset="0"/>
                <a:cs typeface="Times New Roman" pitchFamily="18" charset="0"/>
              </a:rPr>
              <a:t> minh </a:t>
            </a:r>
            <a:r>
              <a:rPr lang="en-US" sz="2800" dirty="0" err="1" smtClean="0">
                <a:solidFill>
                  <a:srgbClr val="000000"/>
                </a:solidFill>
                <a:effectLst/>
                <a:latin typeface="Times New Roman" pitchFamily="18" charset="0"/>
                <a:cs typeface="Times New Roman" pitchFamily="18" charset="0"/>
              </a:rPr>
              <a:t>hoạ</a:t>
            </a:r>
            <a:endParaRPr lang="en-US" sz="2800" dirty="0" smtClean="0">
              <a:solidFill>
                <a:srgbClr val="000000"/>
              </a:solidFill>
              <a:effectLst/>
              <a:latin typeface="Times New Roman" pitchFamily="18" charset="0"/>
              <a:cs typeface="Times New Roman" pitchFamily="18" charset="0"/>
            </a:endParaRPr>
          </a:p>
          <a:p>
            <a:pPr>
              <a:lnSpc>
                <a:spcPct val="130000"/>
              </a:lnSpc>
              <a:buNone/>
            </a:pP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Kết</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luận</a:t>
            </a:r>
            <a:r>
              <a:rPr lang="en-US" sz="2800" dirty="0" smtClean="0">
                <a:solidFill>
                  <a:srgbClr val="000000"/>
                </a:solidFill>
                <a:effectLst/>
                <a:latin typeface="Times New Roman" pitchFamily="18" charset="0"/>
                <a:cs typeface="Times New Roman" pitchFamily="18" charset="0"/>
              </a:rPr>
              <a:t>:</a:t>
            </a:r>
          </a:p>
          <a:p>
            <a:pPr>
              <a:lnSpc>
                <a:spcPct val="130000"/>
              </a:lnSpc>
              <a:buNone/>
            </a:pPr>
            <a:r>
              <a:rPr lang="en-US" sz="2800" dirty="0" smtClean="0">
                <a:solidFill>
                  <a:srgbClr val="000000"/>
                </a:solidFill>
                <a:effectLst/>
                <a:latin typeface="Times New Roman" pitchFamily="18" charset="0"/>
                <a:cs typeface="Times New Roman" pitchFamily="18" charset="0"/>
              </a:rPr>
              <a:t>	+ </a:t>
            </a:r>
            <a:r>
              <a:rPr lang="vi-VN" sz="2800" dirty="0" smtClean="0">
                <a:solidFill>
                  <a:srgbClr val="000000"/>
                </a:solidFill>
                <a:effectLst/>
                <a:latin typeface="Times New Roman" pitchFamily="18" charset="0"/>
                <a:cs typeface="Times New Roman" pitchFamily="18" charset="0"/>
              </a:rPr>
              <a:t>Sản lượng tiêu thụ càng xa sản lượng hoà vốn, lợi nhuận hoạt động (+/-) càng lớn, DOL càng nhỏ.</a:t>
            </a:r>
          </a:p>
          <a:p>
            <a:pPr>
              <a:lnSpc>
                <a:spcPct val="130000"/>
              </a:lnSpc>
              <a:buNone/>
            </a:pPr>
            <a:r>
              <a:rPr lang="en-US" sz="2800" dirty="0" smtClean="0">
                <a:solidFill>
                  <a:srgbClr val="000000"/>
                </a:solidFill>
                <a:effectLst/>
                <a:latin typeface="Times New Roman" pitchFamily="18" charset="0"/>
                <a:cs typeface="Times New Roman" pitchFamily="18" charset="0"/>
              </a:rPr>
              <a:t>	+ </a:t>
            </a:r>
            <a:r>
              <a:rPr lang="vi-VN" sz="2800" dirty="0" smtClean="0">
                <a:solidFill>
                  <a:srgbClr val="000000"/>
                </a:solidFill>
                <a:effectLst/>
                <a:latin typeface="Times New Roman" pitchFamily="18" charset="0"/>
                <a:cs typeface="Times New Roman" pitchFamily="18" charset="0"/>
              </a:rPr>
              <a:t>DOL tiến đến vô cực (ko xác định) khi Q tiến tới Q hoà vốn</a:t>
            </a:r>
          </a:p>
          <a:p>
            <a:pPr>
              <a:lnSpc>
                <a:spcPct val="130000"/>
              </a:lnSpc>
              <a:buNone/>
            </a:pPr>
            <a:r>
              <a:rPr lang="en-US" sz="2800" dirty="0" smtClean="0">
                <a:solidFill>
                  <a:srgbClr val="000000"/>
                </a:solidFill>
                <a:effectLst/>
                <a:latin typeface="Times New Roman" pitchFamily="18" charset="0"/>
                <a:cs typeface="Times New Roman" pitchFamily="18" charset="0"/>
              </a:rPr>
              <a:t>	+ </a:t>
            </a:r>
            <a:r>
              <a:rPr lang="en-US" sz="2800" dirty="0" err="1" smtClean="0">
                <a:solidFill>
                  <a:srgbClr val="000000"/>
                </a:solidFill>
                <a:effectLst/>
                <a:latin typeface="Times New Roman" pitchFamily="18" charset="0"/>
                <a:cs typeface="Times New Roman" pitchFamily="18" charset="0"/>
              </a:rPr>
              <a:t>Khi</a:t>
            </a:r>
            <a:r>
              <a:rPr lang="en-US" sz="2800" dirty="0" smtClean="0">
                <a:solidFill>
                  <a:srgbClr val="000000"/>
                </a:solidFill>
                <a:effectLst/>
                <a:latin typeface="Times New Roman" pitchFamily="18" charset="0"/>
                <a:cs typeface="Times New Roman" pitchFamily="18" charset="0"/>
              </a:rPr>
              <a:t> Q </a:t>
            </a:r>
            <a:r>
              <a:rPr lang="en-US" sz="2800" dirty="0" err="1" smtClean="0">
                <a:solidFill>
                  <a:srgbClr val="000000"/>
                </a:solidFill>
                <a:effectLst/>
                <a:latin typeface="Times New Roman" pitchFamily="18" charset="0"/>
                <a:cs typeface="Times New Roman" pitchFamily="18" charset="0"/>
              </a:rPr>
              <a:t>càng</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lớn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thì</a:t>
            </a:r>
            <a:r>
              <a:rPr lang="en-US" sz="2800" dirty="0" smtClean="0">
                <a:solidFill>
                  <a:srgbClr val="000000"/>
                </a:solidFill>
                <a:effectLst/>
                <a:latin typeface="Times New Roman" pitchFamily="18" charset="0"/>
                <a:cs typeface="Times New Roman" pitchFamily="18" charset="0"/>
              </a:rPr>
              <a:t> DOL </a:t>
            </a:r>
            <a:r>
              <a:rPr lang="en-US" sz="2800" dirty="0" err="1" smtClean="0">
                <a:solidFill>
                  <a:srgbClr val="000000"/>
                </a:solidFill>
                <a:effectLst/>
                <a:latin typeface="Times New Roman" pitchFamily="18" charset="0"/>
                <a:cs typeface="Times New Roman" pitchFamily="18" charset="0"/>
              </a:rPr>
              <a:t>sẽ</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tiến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tới</a:t>
            </a:r>
            <a:r>
              <a:rPr lang="en-US" sz="2800" dirty="0" smtClean="0">
                <a:solidFill>
                  <a:srgbClr val="000000"/>
                </a:solidFill>
                <a:effectLst/>
                <a:latin typeface="Times New Roman" pitchFamily="18" charset="0"/>
                <a:cs typeface="Times New Roman" pitchFamily="18" charset="0"/>
              </a:rPr>
              <a:t> 1.</a:t>
            </a:r>
            <a:endParaRPr lang="en-US" sz="2800" dirty="0">
              <a:solidFill>
                <a:srgbClr val="000000"/>
              </a:solidFill>
              <a:effectLst/>
              <a:latin typeface="Times New Roman" pitchFamily="18" charset="0"/>
              <a:cs typeface="Times New Roman" pitchFamily="18" charset="0"/>
            </a:endParaRPr>
          </a:p>
        </p:txBody>
      </p:sp>
      <p:sp>
        <p:nvSpPr>
          <p:cNvPr id="4" name="Date Placeholder 3"/>
          <p:cNvSpPr>
            <a:spLocks noGrp="1"/>
          </p:cNvSpPr>
          <p:nvPr>
            <p:ph type="dt" sz="quarter" idx="10"/>
          </p:nvPr>
        </p:nvSpPr>
        <p:spPr/>
        <p:txBody>
          <a:bodyPr/>
          <a:lstStyle/>
          <a:p>
            <a:pPr>
              <a:defRPr/>
            </a:pPr>
            <a:fld id="{A71F6E35-2232-434D-BE21-7E0F55849EE0}" type="datetime1">
              <a:rPr lang="en-US" smtClean="0"/>
              <a:pPr>
                <a:defRPr/>
              </a:pPr>
              <a:t>7/24/2014</a:t>
            </a:fld>
            <a:endParaRPr lang="en-US"/>
          </a:p>
        </p:txBody>
      </p:sp>
      <p:sp>
        <p:nvSpPr>
          <p:cNvPr id="5" name="Slide Number Placeholder 4"/>
          <p:cNvSpPr>
            <a:spLocks noGrp="1"/>
          </p:cNvSpPr>
          <p:nvPr>
            <p:ph type="sldNum" sz="quarter" idx="12"/>
          </p:nvPr>
        </p:nvSpPr>
        <p:spPr/>
        <p:txBody>
          <a:bodyPr/>
          <a:lstStyle/>
          <a:p>
            <a:pPr>
              <a:defRPr/>
            </a:pPr>
            <a:fld id="{5F14BE35-CA44-437A-B5B4-A284CC629082}" type="slidenum">
              <a:rPr lang="en-US" smtClean="0"/>
              <a:pPr>
                <a:defRPr/>
              </a:pPr>
              <a:t>35</a:t>
            </a:fld>
            <a:endParaRPr lang="en-US"/>
          </a:p>
        </p:txBody>
      </p:sp>
      <p:pic>
        <p:nvPicPr>
          <p:cNvPr id="8"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9"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lstStyle/>
          <a:p>
            <a:pPr>
              <a:defRPr/>
            </a:pPr>
            <a:r>
              <a:rPr lang="en-US" sz="2800" b="1" dirty="0" err="1" smtClean="0">
                <a:solidFill>
                  <a:srgbClr val="000000"/>
                </a:solidFill>
                <a:effectLst/>
                <a:latin typeface="Times New Roman" pitchFamily="18" charset="0"/>
                <a:cs typeface="Times New Roman" pitchFamily="18" charset="0"/>
              </a:rPr>
              <a:t>Mối</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quan</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hệ</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giữa</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đòn</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bẩy</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kinh</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doanh</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và</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điểm</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hoà</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vốn</a:t>
            </a:r>
            <a:endParaRPr lang="en-US" sz="2800" b="1" dirty="0">
              <a:solidFill>
                <a:srgbClr val="000000"/>
              </a:solidFill>
              <a:effectLst/>
              <a:latin typeface="Times New Roman" pitchFamily="18" charset="0"/>
              <a:cs typeface="Times New Roman" pitchFamily="18" charset="0"/>
            </a:endParaRPr>
          </a:p>
        </p:txBody>
      </p:sp>
      <p:graphicFrame>
        <p:nvGraphicFramePr>
          <p:cNvPr id="15362" name="Content Placeholder 5"/>
          <p:cNvGraphicFramePr>
            <a:graphicFrameLocks noGrp="1"/>
          </p:cNvGraphicFramePr>
          <p:nvPr>
            <p:ph idx="1"/>
          </p:nvPr>
        </p:nvGraphicFramePr>
        <p:xfrm>
          <a:off x="457200" y="1671638"/>
          <a:ext cx="8229600" cy="4352925"/>
        </p:xfrm>
        <a:graphic>
          <a:graphicData uri="http://schemas.openxmlformats.org/presentationml/2006/ole">
            <p:oleObj spid="_x0000_s15362" name="Worksheet" r:id="rId3" imgW="8210522" imgH="4343501" progId="Excel.Sheet.8">
              <p:embed/>
            </p:oleObj>
          </a:graphicData>
        </a:graphic>
      </p:graphicFrame>
      <p:sp>
        <p:nvSpPr>
          <p:cNvPr id="4" name="Date Placeholder 3"/>
          <p:cNvSpPr>
            <a:spLocks noGrp="1"/>
          </p:cNvSpPr>
          <p:nvPr>
            <p:ph type="dt" sz="quarter" idx="10"/>
          </p:nvPr>
        </p:nvSpPr>
        <p:spPr/>
        <p:txBody>
          <a:bodyPr/>
          <a:lstStyle/>
          <a:p>
            <a:pPr>
              <a:defRPr/>
            </a:pPr>
            <a:fld id="{C56AB9D9-1DFA-4764-B294-5B272BB8086A}" type="datetime1">
              <a:rPr lang="en-US" smtClean="0"/>
              <a:pPr>
                <a:defRPr/>
              </a:pPr>
              <a:t>7/24/2014</a:t>
            </a:fld>
            <a:endParaRPr lang="en-US"/>
          </a:p>
        </p:txBody>
      </p:sp>
      <p:sp>
        <p:nvSpPr>
          <p:cNvPr id="5" name="Slide Number Placeholder 4"/>
          <p:cNvSpPr>
            <a:spLocks noGrp="1"/>
          </p:cNvSpPr>
          <p:nvPr>
            <p:ph type="sldNum" sz="quarter" idx="12"/>
          </p:nvPr>
        </p:nvSpPr>
        <p:spPr/>
        <p:txBody>
          <a:bodyPr/>
          <a:lstStyle/>
          <a:p>
            <a:pPr>
              <a:defRPr/>
            </a:pPr>
            <a:fld id="{CC1E2F28-C260-4B4B-8E06-18946F183C16}"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6037"/>
            <a:ext cx="8534400" cy="944563"/>
          </a:xfrm>
        </p:spPr>
        <p:txBody>
          <a:bodyPr/>
          <a:lstStyle/>
          <a:p>
            <a:pPr>
              <a:defRPr/>
            </a:pPr>
            <a:r>
              <a:rPr lang="vi-VN" sz="2800" b="1" dirty="0" smtClean="0">
                <a:solidFill>
                  <a:srgbClr val="000000"/>
                </a:solidFill>
                <a:effectLst/>
                <a:latin typeface="Times New Roman" pitchFamily="18" charset="0"/>
                <a:cs typeface="Times New Roman" pitchFamily="18" charset="0"/>
              </a:rPr>
              <a:t>	7.2.2.4 Quan hệ giữa đòn bẩy kinh doanh và </a:t>
            </a:r>
            <a:br>
              <a:rPr lang="vi-VN" sz="2800" b="1" dirty="0" smtClean="0">
                <a:solidFill>
                  <a:srgbClr val="000000"/>
                </a:solidFill>
                <a:effectLst/>
                <a:latin typeface="Times New Roman" pitchFamily="18" charset="0"/>
                <a:cs typeface="Times New Roman" pitchFamily="18" charset="0"/>
              </a:rPr>
            </a:br>
            <a:r>
              <a:rPr lang="vi-VN" sz="2800" b="1" dirty="0" smtClean="0">
                <a:solidFill>
                  <a:srgbClr val="000000"/>
                </a:solidFill>
                <a:effectLst/>
                <a:latin typeface="Times New Roman" pitchFamily="18" charset="0"/>
                <a:cs typeface="Times New Roman" pitchFamily="18" charset="0"/>
              </a:rPr>
              <a:t>rủi ro kinh doanh</a:t>
            </a:r>
            <a:r>
              <a:rPr lang="en-US" sz="2800" b="1" dirty="0" smtClean="0">
                <a:solidFill>
                  <a:srgbClr val="000000"/>
                </a:solidFill>
                <a:effectLst/>
                <a:latin typeface="Times New Roman" pitchFamily="18" charset="0"/>
                <a:cs typeface="Times New Roman" pitchFamily="18" charset="0"/>
              </a:rPr>
              <a:t>  </a:t>
            </a:r>
            <a:endParaRPr lang="en-US" sz="2800" b="1" dirty="0">
              <a:solidFill>
                <a:srgbClr val="00000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458200" cy="4953000"/>
          </a:xfrm>
        </p:spPr>
        <p:txBody>
          <a:bodyPr/>
          <a:lstStyle/>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Rủi ro KD là rủi ro do những bất ổn phát sinh trong quá trình hoạt động làm cho EBIT của DN giảm sút. Có nhiều yếu tố tác động đến sự bất ổn của DT và chi phí . Đòn bẩy KD chỉ làm khuyếch đại ảnh hưởng của các yếu tố này đến EBIT. Không nên đồng nhất DOL và rủi ro kinh doanh. </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Đòn bẩy kinh doanh là yếu tố rủi ro tiềm ẩn, nó chỉ trở thành rủi ro kinh doanh khi có sự biến động của DT và chi phí SXKD</a:t>
            </a:r>
            <a:r>
              <a:rPr lang="en-US" sz="2800" dirty="0" smtClean="0">
                <a:solidFill>
                  <a:srgbClr val="000000"/>
                </a:solidFill>
                <a:effectLst/>
                <a:latin typeface="Times New Roman" pitchFamily="18" charset="0"/>
                <a:cs typeface="Times New Roman" pitchFamily="18" charset="0"/>
              </a:rPr>
              <a:t> </a:t>
            </a:r>
            <a:endParaRPr lang="en-US" sz="2800" dirty="0">
              <a:solidFill>
                <a:srgbClr val="000000"/>
              </a:solidFill>
              <a:effectLst/>
              <a:latin typeface="Times New Roman" pitchFamily="18" charset="0"/>
              <a:cs typeface="Times New Roman" pitchFamily="18" charset="0"/>
            </a:endParaRPr>
          </a:p>
        </p:txBody>
      </p:sp>
      <p:sp>
        <p:nvSpPr>
          <p:cNvPr id="4" name="Date Placeholder 3"/>
          <p:cNvSpPr>
            <a:spLocks noGrp="1"/>
          </p:cNvSpPr>
          <p:nvPr>
            <p:ph type="dt" sz="quarter" idx="10"/>
          </p:nvPr>
        </p:nvSpPr>
        <p:spPr/>
        <p:txBody>
          <a:bodyPr/>
          <a:lstStyle/>
          <a:p>
            <a:pPr>
              <a:defRPr/>
            </a:pPr>
            <a:fld id="{A71F6E35-2232-434D-BE21-7E0F55849EE0}" type="datetime1">
              <a:rPr lang="en-US" smtClean="0"/>
              <a:pPr>
                <a:defRPr/>
              </a:pPr>
              <a:t>7/24/2014</a:t>
            </a:fld>
            <a:endParaRPr lang="en-US"/>
          </a:p>
        </p:txBody>
      </p:sp>
      <p:sp>
        <p:nvSpPr>
          <p:cNvPr id="5" name="Slide Number Placeholder 4"/>
          <p:cNvSpPr>
            <a:spLocks noGrp="1"/>
          </p:cNvSpPr>
          <p:nvPr>
            <p:ph type="sldNum" sz="quarter" idx="12"/>
          </p:nvPr>
        </p:nvSpPr>
        <p:spPr/>
        <p:txBody>
          <a:bodyPr/>
          <a:lstStyle/>
          <a:p>
            <a:pPr>
              <a:defRPr/>
            </a:pPr>
            <a:fld id="{0949B70E-0C23-45C9-855A-C4521D5FB279}" type="slidenum">
              <a:rPr lang="en-US" smtClean="0"/>
              <a:pPr>
                <a:defRPr/>
              </a:pPr>
              <a:t>37</a:t>
            </a:fld>
            <a:endParaRPr lang="en-US"/>
          </a:p>
        </p:txBody>
      </p:sp>
      <p:pic>
        <p:nvPicPr>
          <p:cNvPr id="8"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9"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944562"/>
          </a:xfrm>
        </p:spPr>
        <p:txBody>
          <a:bodyPr/>
          <a:lstStyle/>
          <a:p>
            <a:pPr>
              <a:defRPr/>
            </a:pPr>
            <a:r>
              <a:rPr lang="vi-VN" sz="32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7.2.2.4 Quan hệ giữa đòn bẩy kinh doanh và </a:t>
            </a:r>
            <a:br>
              <a:rPr lang="vi-VN" sz="2800" b="1" dirty="0" smtClean="0">
                <a:solidFill>
                  <a:srgbClr val="000000"/>
                </a:solidFill>
                <a:effectLst/>
                <a:latin typeface="Times New Roman" pitchFamily="18" charset="0"/>
                <a:cs typeface="Times New Roman" pitchFamily="18" charset="0"/>
              </a:rPr>
            </a:br>
            <a:r>
              <a:rPr lang="vi-VN" sz="2800" b="1" dirty="0" smtClean="0">
                <a:solidFill>
                  <a:srgbClr val="000000"/>
                </a:solidFill>
                <a:effectLst/>
                <a:latin typeface="Times New Roman" pitchFamily="18" charset="0"/>
                <a:cs typeface="Times New Roman" pitchFamily="18" charset="0"/>
              </a:rPr>
              <a:t>rủi ro kinh doanh</a:t>
            </a:r>
            <a:endParaRPr lang="en-US" sz="2800" b="1" dirty="0">
              <a:solidFill>
                <a:srgbClr val="00000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267200"/>
          </a:xfrm>
        </p:spPr>
        <p:txBody>
          <a:bodyPr/>
          <a:lstStyle/>
          <a:p>
            <a:pPr>
              <a:buNone/>
            </a:pPr>
            <a:r>
              <a:rPr lang="en-US" sz="2800" b="1" dirty="0" smtClean="0">
                <a:solidFill>
                  <a:srgbClr val="000000"/>
                </a:solidFill>
                <a:effectLst/>
                <a:latin typeface="Times New Roman" pitchFamily="18" charset="0"/>
                <a:cs typeface="Times New Roman" pitchFamily="18" charset="0"/>
              </a:rPr>
              <a:t>-	</a:t>
            </a:r>
            <a:r>
              <a:rPr lang="en-US" sz="2800" dirty="0" smtClean="0">
                <a:solidFill>
                  <a:srgbClr val="000000"/>
                </a:solidFill>
                <a:effectLst/>
                <a:latin typeface="Times New Roman" pitchFamily="18" charset="0"/>
                <a:cs typeface="Times New Roman" pitchFamily="18" charset="0"/>
              </a:rPr>
              <a:t>Ý</a:t>
            </a:r>
            <a:r>
              <a:rPr lang="vi-VN" sz="2800" dirty="0" smtClean="0">
                <a:solidFill>
                  <a:srgbClr val="000000"/>
                </a:solidFill>
                <a:effectLst/>
                <a:latin typeface="Times New Roman" pitchFamily="18" charset="0"/>
                <a:cs typeface="Times New Roman" pitchFamily="18" charset="0"/>
              </a:rPr>
              <a:t> nghĩa nghiên cứu đòn bẩy kinh doanh đối với công tác quản lý TCDN :</a:t>
            </a:r>
          </a:p>
          <a:p>
            <a:pPr>
              <a:buNone/>
            </a:pPr>
            <a:r>
              <a:rPr lang="en-US" sz="2800" dirty="0" smtClean="0">
                <a:solidFill>
                  <a:srgbClr val="000000"/>
                </a:solidFill>
                <a:effectLst/>
                <a:latin typeface="Times New Roman" pitchFamily="18" charset="0"/>
                <a:cs typeface="Times New Roman" pitchFamily="18" charset="0"/>
              </a:rPr>
              <a:t>	</a:t>
            </a:r>
          </a:p>
        </p:txBody>
      </p:sp>
      <p:sp>
        <p:nvSpPr>
          <p:cNvPr id="4" name="Date Placeholder 3"/>
          <p:cNvSpPr>
            <a:spLocks noGrp="1"/>
          </p:cNvSpPr>
          <p:nvPr>
            <p:ph type="dt" sz="quarter" idx="10"/>
          </p:nvPr>
        </p:nvSpPr>
        <p:spPr/>
        <p:txBody>
          <a:bodyPr/>
          <a:lstStyle/>
          <a:p>
            <a:pPr>
              <a:defRPr/>
            </a:pPr>
            <a:fld id="{A71F6E35-2232-434D-BE21-7E0F55849EE0}" type="datetime1">
              <a:rPr lang="en-US" smtClean="0"/>
              <a:pPr>
                <a:defRPr/>
              </a:pPr>
              <a:t>7/24/2014</a:t>
            </a:fld>
            <a:endParaRPr lang="en-US"/>
          </a:p>
        </p:txBody>
      </p:sp>
      <p:sp>
        <p:nvSpPr>
          <p:cNvPr id="5" name="Slide Number Placeholder 4"/>
          <p:cNvSpPr>
            <a:spLocks noGrp="1"/>
          </p:cNvSpPr>
          <p:nvPr>
            <p:ph type="sldNum" sz="quarter" idx="12"/>
          </p:nvPr>
        </p:nvSpPr>
        <p:spPr/>
        <p:txBody>
          <a:bodyPr/>
          <a:lstStyle/>
          <a:p>
            <a:pPr>
              <a:defRPr/>
            </a:pPr>
            <a:fld id="{D681E39C-4073-4461-98BC-61BCE4123EB1}" type="slidenum">
              <a:rPr lang="en-US" smtClean="0"/>
              <a:pPr>
                <a:defRPr/>
              </a:pPr>
              <a:t>38</a:t>
            </a:fld>
            <a:endParaRPr lang="en-US"/>
          </a:p>
        </p:txBody>
      </p:sp>
      <p:pic>
        <p:nvPicPr>
          <p:cNvPr id="8"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9"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686800" cy="944562"/>
          </a:xfrm>
        </p:spPr>
        <p:txBody>
          <a:bodyPr/>
          <a:lstStyle/>
          <a:p>
            <a:pPr>
              <a:defRPr/>
            </a:pPr>
            <a:r>
              <a:rPr lang="vi-VN" sz="32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7.2.2.4 Quan hệ giữa đòn bẩy kinh doanh và </a:t>
            </a:r>
            <a:br>
              <a:rPr lang="vi-VN" sz="2800" b="1" dirty="0" smtClean="0">
                <a:solidFill>
                  <a:srgbClr val="000000"/>
                </a:solidFill>
                <a:effectLst/>
                <a:latin typeface="Times New Roman" pitchFamily="18" charset="0"/>
                <a:cs typeface="Times New Roman" pitchFamily="18" charset="0"/>
              </a:rPr>
            </a:br>
            <a:r>
              <a:rPr lang="vi-VN" sz="2800" b="1" dirty="0" smtClean="0">
                <a:solidFill>
                  <a:srgbClr val="000000"/>
                </a:solidFill>
                <a:effectLst/>
                <a:latin typeface="Times New Roman" pitchFamily="18" charset="0"/>
                <a:cs typeface="Times New Roman" pitchFamily="18" charset="0"/>
              </a:rPr>
              <a:t>rủi ro kinh doanh</a:t>
            </a:r>
            <a:endParaRPr lang="en-US" sz="2800" b="1" dirty="0">
              <a:solidFill>
                <a:srgbClr val="00000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562600"/>
          </a:xfrm>
        </p:spPr>
        <p:txBody>
          <a:bodyPr/>
          <a:lstStyle/>
          <a:p>
            <a:pPr>
              <a:buNone/>
            </a:pPr>
            <a:r>
              <a:rPr lang="vi-VN" sz="2800" dirty="0" smtClean="0">
                <a:solidFill>
                  <a:srgbClr val="000000"/>
                </a:solidFill>
                <a:effectLst/>
                <a:latin typeface="Times New Roman" pitchFamily="18" charset="0"/>
                <a:cs typeface="Times New Roman" pitchFamily="18" charset="0"/>
              </a:rPr>
              <a:t>Điểm cân bằng EBIT:</a:t>
            </a:r>
          </a:p>
          <a:p>
            <a:pPr>
              <a:buFontTx/>
              <a:buChar char="-"/>
            </a:pPr>
            <a:r>
              <a:rPr lang="vi-VN" sz="2800" dirty="0" smtClean="0">
                <a:solidFill>
                  <a:srgbClr val="000000"/>
                </a:solidFill>
                <a:effectLst/>
                <a:latin typeface="Times New Roman" pitchFamily="18" charset="0"/>
                <a:cs typeface="Times New Roman" pitchFamily="18" charset="0"/>
              </a:rPr>
              <a:t>Khái niệm: là mức sản lượng mà tại sản lượng đó làm cho lợi nhuận trước lãi vay và thuế (EBIT) của các phương án đầu tư có chi phí cố định kinh doanh khác nhau đạt được là giống nhau.</a:t>
            </a:r>
          </a:p>
          <a:p>
            <a:pPr>
              <a:buFontTx/>
              <a:buChar char="-"/>
            </a:pPr>
            <a:r>
              <a:rPr lang="vi-VN" sz="2800" dirty="0" smtClean="0">
                <a:solidFill>
                  <a:srgbClr val="000000"/>
                </a:solidFill>
                <a:effectLst/>
                <a:latin typeface="Times New Roman" pitchFamily="18" charset="0"/>
                <a:cs typeface="Times New Roman" pitchFamily="18" charset="0"/>
              </a:rPr>
              <a:t>Công thức xác định:</a:t>
            </a:r>
          </a:p>
          <a:p>
            <a:pPr>
              <a:buFontTx/>
              <a:buChar char="-"/>
            </a:pPr>
            <a:endParaRPr lang="vi-VN" sz="2800" dirty="0" smtClean="0">
              <a:solidFill>
                <a:srgbClr val="000000"/>
              </a:solidFill>
              <a:effectLst/>
              <a:latin typeface="Times New Roman" pitchFamily="18" charset="0"/>
              <a:cs typeface="Times New Roman" pitchFamily="18" charset="0"/>
            </a:endParaRPr>
          </a:p>
          <a:p>
            <a:pPr>
              <a:buFontTx/>
              <a:buChar char="-"/>
            </a:pPr>
            <a:endParaRPr lang="vi-VN" sz="2800" dirty="0" smtClean="0">
              <a:solidFill>
                <a:srgbClr val="000000"/>
              </a:solidFill>
              <a:effectLst/>
              <a:latin typeface="Times New Roman" pitchFamily="18" charset="0"/>
              <a:cs typeface="Times New Roman" pitchFamily="18" charset="0"/>
            </a:endParaRPr>
          </a:p>
          <a:p>
            <a:pPr>
              <a:buFontTx/>
              <a:buChar char="-"/>
            </a:pPr>
            <a:r>
              <a:rPr lang="vi-VN" sz="2800" dirty="0" smtClean="0">
                <a:solidFill>
                  <a:srgbClr val="000000"/>
                </a:solidFill>
                <a:effectLst/>
                <a:latin typeface="Times New Roman" pitchFamily="18" charset="0"/>
                <a:cs typeface="Times New Roman" pitchFamily="18" charset="0"/>
              </a:rPr>
              <a:t>Ví dụ minh họa:</a:t>
            </a:r>
          </a:p>
          <a:p>
            <a:pPr>
              <a:buFontTx/>
              <a:buChar char="-"/>
            </a:pPr>
            <a:r>
              <a:rPr lang="vi-VN" sz="2800" dirty="0" smtClean="0">
                <a:solidFill>
                  <a:srgbClr val="000000"/>
                </a:solidFill>
                <a:effectLst/>
                <a:latin typeface="Times New Roman" pitchFamily="18" charset="0"/>
                <a:cs typeface="Times New Roman" pitchFamily="18" charset="0"/>
              </a:rPr>
              <a:t>Ý nghĩa :</a:t>
            </a:r>
          </a:p>
          <a:p>
            <a:pPr>
              <a:buFontTx/>
              <a:buChar char="-"/>
            </a:pPr>
            <a:endParaRPr lang="vi-VN" sz="2800" dirty="0" smtClean="0">
              <a:solidFill>
                <a:srgbClr val="000000"/>
              </a:solidFill>
              <a:effectLst/>
              <a:latin typeface="Times New Roman" pitchFamily="18" charset="0"/>
              <a:cs typeface="Times New Roman" pitchFamily="18" charset="0"/>
            </a:endParaRPr>
          </a:p>
          <a:p>
            <a:pPr>
              <a:buFontTx/>
              <a:buChar char="-"/>
            </a:pPr>
            <a:endParaRPr lang="en-US" sz="2800" dirty="0" smtClean="0">
              <a:solidFill>
                <a:srgbClr val="000000"/>
              </a:solidFill>
              <a:effectLst/>
              <a:latin typeface="Times New Roman" pitchFamily="18" charset="0"/>
              <a:cs typeface="Times New Roman" pitchFamily="18" charset="0"/>
            </a:endParaRPr>
          </a:p>
        </p:txBody>
      </p:sp>
      <p:sp>
        <p:nvSpPr>
          <p:cNvPr id="4" name="Date Placeholder 3"/>
          <p:cNvSpPr>
            <a:spLocks noGrp="1"/>
          </p:cNvSpPr>
          <p:nvPr>
            <p:ph type="dt" sz="quarter" idx="10"/>
          </p:nvPr>
        </p:nvSpPr>
        <p:spPr/>
        <p:txBody>
          <a:bodyPr/>
          <a:lstStyle/>
          <a:p>
            <a:pPr>
              <a:defRPr/>
            </a:pPr>
            <a:fld id="{A71F6E35-2232-434D-BE21-7E0F55849EE0}" type="datetime1">
              <a:rPr lang="en-US" smtClean="0"/>
              <a:pPr>
                <a:defRPr/>
              </a:pPr>
              <a:t>7/24/2014</a:t>
            </a:fld>
            <a:endParaRPr lang="en-US"/>
          </a:p>
        </p:txBody>
      </p:sp>
      <p:sp>
        <p:nvSpPr>
          <p:cNvPr id="5" name="Slide Number Placeholder 4"/>
          <p:cNvSpPr>
            <a:spLocks noGrp="1"/>
          </p:cNvSpPr>
          <p:nvPr>
            <p:ph type="sldNum" sz="quarter" idx="12"/>
          </p:nvPr>
        </p:nvSpPr>
        <p:spPr/>
        <p:txBody>
          <a:bodyPr/>
          <a:lstStyle/>
          <a:p>
            <a:pPr>
              <a:defRPr/>
            </a:pPr>
            <a:fld id="{D681E39C-4073-4461-98BC-61BCE4123EB1}" type="slidenum">
              <a:rPr lang="en-US" smtClean="0"/>
              <a:pPr>
                <a:defRPr/>
              </a:pPr>
              <a:t>39</a:t>
            </a:fld>
            <a:endParaRPr lang="en-US"/>
          </a:p>
        </p:txBody>
      </p:sp>
      <p:graphicFrame>
        <p:nvGraphicFramePr>
          <p:cNvPr id="54276" name="Object 13"/>
          <p:cNvGraphicFramePr>
            <a:graphicFrameLocks noChangeAspect="1"/>
          </p:cNvGraphicFramePr>
          <p:nvPr/>
        </p:nvGraphicFramePr>
        <p:xfrm>
          <a:off x="838200" y="4114800"/>
          <a:ext cx="1906588" cy="1001712"/>
        </p:xfrm>
        <a:graphic>
          <a:graphicData uri="http://schemas.openxmlformats.org/presentationml/2006/ole">
            <p:oleObj spid="_x0000_s54276" name="Equation" r:id="rId4" imgW="787320" imgH="431640" progId="Equation.3">
              <p:embed/>
            </p:oleObj>
          </a:graphicData>
        </a:graphic>
      </p:graphicFrame>
      <p:pic>
        <p:nvPicPr>
          <p:cNvPr id="9" name="Picture 4" descr="C:\Users\Duc\Desktop\logo hvtc 1.jpg"/>
          <p:cNvPicPr>
            <a:picLocks noChangeAspect="1" noChangeArrowheads="1"/>
          </p:cNvPicPr>
          <p:nvPr/>
        </p:nvPicPr>
        <p:blipFill>
          <a:blip r:embed="rId5"/>
          <a:srcRect/>
          <a:stretch>
            <a:fillRect/>
          </a:stretch>
        </p:blipFill>
        <p:spPr bwMode="auto">
          <a:xfrm>
            <a:off x="0" y="0"/>
            <a:ext cx="990600" cy="914400"/>
          </a:xfrm>
          <a:prstGeom prst="rect">
            <a:avLst/>
          </a:prstGeom>
          <a:noFill/>
          <a:ln w="9525">
            <a:noFill/>
            <a:miter lim="800000"/>
            <a:headEnd/>
            <a:tailEnd/>
          </a:ln>
        </p:spPr>
      </p:pic>
      <p:sp>
        <p:nvSpPr>
          <p:cNvPr id="10"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3001962"/>
          </a:xfrm>
          <a:ln>
            <a:solidFill>
              <a:srgbClr val="000000"/>
            </a:solidFill>
          </a:ln>
        </p:spPr>
        <p:txBody>
          <a:bodyPr/>
          <a:lstStyle/>
          <a:p>
            <a:pPr>
              <a:defRPr/>
            </a:pPr>
            <a:r>
              <a:rPr lang="en-US" b="1" dirty="0" smtClean="0">
                <a:solidFill>
                  <a:srgbClr val="000000"/>
                </a:solidFill>
                <a:effectLst/>
                <a:latin typeface="Times New Roman" pitchFamily="18" charset="0"/>
                <a:cs typeface="Times New Roman" pitchFamily="18" charset="0"/>
              </a:rPr>
              <a:t>7.1 </a:t>
            </a:r>
            <a:r>
              <a:rPr lang="en-US" b="1" dirty="0" err="1" smtClean="0">
                <a:solidFill>
                  <a:srgbClr val="000000"/>
                </a:solidFill>
                <a:effectLst/>
                <a:latin typeface="Times New Roman" pitchFamily="18" charset="0"/>
                <a:cs typeface="Times New Roman" pitchFamily="18" charset="0"/>
              </a:rPr>
              <a:t>Các</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phương</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pháp</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đánh</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giá</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hiệu</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quả</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dự</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án</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đầu</a:t>
            </a:r>
            <a:r>
              <a:rPr lang="en-US" b="1" dirty="0" smtClean="0">
                <a:solidFill>
                  <a:srgbClr val="000000"/>
                </a:solidFill>
                <a:effectLst/>
                <a:latin typeface="Times New Roman" pitchFamily="18" charset="0"/>
                <a:cs typeface="Times New Roman" pitchFamily="18" charset="0"/>
              </a:rPr>
              <a:t> </a:t>
            </a:r>
            <a:r>
              <a:rPr lang="en-US" b="1" dirty="0" err="1" smtClean="0">
                <a:solidFill>
                  <a:srgbClr val="000000"/>
                </a:solidFill>
                <a:effectLst/>
                <a:latin typeface="Times New Roman" pitchFamily="18" charset="0"/>
                <a:cs typeface="Times New Roman" pitchFamily="18" charset="0"/>
              </a:rPr>
              <a:t>tư</a:t>
            </a:r>
            <a:r>
              <a:rPr lang="en-US" b="1" dirty="0" smtClean="0">
                <a:solidFill>
                  <a:srgbClr val="000000"/>
                </a:solidFill>
                <a:latin typeface="Times New Roman" pitchFamily="18" charset="0"/>
                <a:cs typeface="Times New Roman" pitchFamily="18" charset="0"/>
              </a:rPr>
              <a:t> </a:t>
            </a:r>
            <a:endParaRPr lang="en-US" b="1" dirty="0">
              <a:solidFill>
                <a:srgbClr val="000000"/>
              </a:solidFill>
              <a:latin typeface="Times New Roman" pitchFamily="18" charset="0"/>
              <a:cs typeface="Times New Roman" pitchFamily="18" charset="0"/>
            </a:endParaRPr>
          </a:p>
        </p:txBody>
      </p:sp>
      <p:sp>
        <p:nvSpPr>
          <p:cNvPr id="4" name="Date Placeholder 3"/>
          <p:cNvSpPr>
            <a:spLocks noGrp="1"/>
          </p:cNvSpPr>
          <p:nvPr>
            <p:ph type="dt" sz="quarter" idx="10"/>
          </p:nvPr>
        </p:nvSpPr>
        <p:spPr/>
        <p:txBody>
          <a:bodyPr/>
          <a:lstStyle/>
          <a:p>
            <a:pPr>
              <a:defRPr/>
            </a:pPr>
            <a:fld id="{AAAB3256-79D0-4A89-9829-0CBB38E99620}" type="datetime1">
              <a:rPr lang="en-US" smtClean="0"/>
              <a:pPr>
                <a:defRPr/>
              </a:pPr>
              <a:t>7/24/2014</a:t>
            </a:fld>
            <a:endParaRPr lang="en-US"/>
          </a:p>
        </p:txBody>
      </p:sp>
      <p:sp>
        <p:nvSpPr>
          <p:cNvPr id="5" name="Slide Number Placeholder 4"/>
          <p:cNvSpPr>
            <a:spLocks noGrp="1"/>
          </p:cNvSpPr>
          <p:nvPr>
            <p:ph type="sldNum" sz="quarter" idx="12"/>
          </p:nvPr>
        </p:nvSpPr>
        <p:spPr/>
        <p:txBody>
          <a:bodyPr/>
          <a:lstStyle/>
          <a:p>
            <a:pPr>
              <a:defRPr/>
            </a:pPr>
            <a:fld id="{6992D3CA-1ABF-450F-B02F-5506754DDB1C}" type="slidenum">
              <a:rPr lang="en-US" smtClean="0"/>
              <a:pPr>
                <a:defRPr/>
              </a:pPr>
              <a:t>4</a:t>
            </a:fld>
            <a:endParaRPr lang="en-US"/>
          </a:p>
        </p:txBody>
      </p:sp>
      <p:pic>
        <p:nvPicPr>
          <p:cNvPr id="7"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7A53A16-5755-4F4D-8F24-F551814B57AF}" type="datetime1">
              <a:rPr lang="en-US"/>
              <a:pPr>
                <a:defRPr/>
              </a:pPr>
              <a:t>7/24/2014</a:t>
            </a:fld>
            <a:endParaRPr lang="en-US"/>
          </a:p>
        </p:txBody>
      </p:sp>
      <p:sp>
        <p:nvSpPr>
          <p:cNvPr id="6" name="Slide Number Placeholder 5"/>
          <p:cNvSpPr>
            <a:spLocks noGrp="1"/>
          </p:cNvSpPr>
          <p:nvPr>
            <p:ph type="sldNum" sz="quarter" idx="12"/>
          </p:nvPr>
        </p:nvSpPr>
        <p:spPr/>
        <p:txBody>
          <a:bodyPr/>
          <a:lstStyle/>
          <a:p>
            <a:pPr>
              <a:defRPr/>
            </a:pPr>
            <a:fld id="{27B81532-100B-4111-8C94-DFFED7FE9D22}" type="slidenum">
              <a:rPr lang="en-US"/>
              <a:pPr>
                <a:defRPr/>
              </a:pPr>
              <a:t>5</a:t>
            </a:fld>
            <a:endParaRPr lang="en-US"/>
          </a:p>
        </p:txBody>
      </p:sp>
      <p:sp>
        <p:nvSpPr>
          <p:cNvPr id="28674" name="Rectangle 2"/>
          <p:cNvSpPr>
            <a:spLocks noGrp="1" noChangeArrowheads="1"/>
          </p:cNvSpPr>
          <p:nvPr>
            <p:ph type="title"/>
          </p:nvPr>
        </p:nvSpPr>
        <p:spPr>
          <a:xfrm>
            <a:off x="838200" y="125412"/>
            <a:ext cx="8001000" cy="865188"/>
          </a:xfrm>
        </p:spPr>
        <p:txBody>
          <a:bodyPr/>
          <a:lstStyle/>
          <a:p>
            <a:pPr eaLnBrk="1" hangingPunct="1">
              <a:defRPr/>
            </a:pPr>
            <a:r>
              <a:rPr lang="en-US" sz="3200" b="1" dirty="0" smtClean="0">
                <a:solidFill>
                  <a:srgbClr val="000000"/>
                </a:solidFill>
                <a:effectLst/>
                <a:latin typeface="Times New Roman" pitchFamily="18" charset="0"/>
                <a:cs typeface="Times New Roman" pitchFamily="18" charset="0"/>
              </a:rPr>
              <a:t> </a:t>
            </a:r>
            <a:r>
              <a:rPr lang="en-US" sz="2800" b="1" dirty="0" smtClean="0">
                <a:solidFill>
                  <a:srgbClr val="000000"/>
                </a:solidFill>
                <a:effectLst/>
                <a:latin typeface="Times New Roman" pitchFamily="18" charset="0"/>
                <a:cs typeface="Times New Roman" pitchFamily="18" charset="0"/>
              </a:rPr>
              <a:t>7.1.1. </a:t>
            </a:r>
            <a:r>
              <a:rPr lang="vi-VN" sz="2800" b="1" dirty="0" smtClean="0">
                <a:solidFill>
                  <a:srgbClr val="000000"/>
                </a:solidFill>
                <a:effectLst/>
                <a:latin typeface="Times New Roman" pitchFamily="18" charset="0"/>
                <a:cs typeface="Times New Roman" pitchFamily="18" charset="0"/>
              </a:rPr>
              <a:t>Tiêu chuẩn đánh giá hiệu quả dự án ĐTDH</a:t>
            </a:r>
            <a:r>
              <a:rPr lang="en-US" sz="2800" b="1" dirty="0" smtClean="0">
                <a:solidFill>
                  <a:srgbClr val="000000"/>
                </a:solidFill>
                <a:effectLst/>
                <a:latin typeface="Times New Roman" pitchFamily="18" charset="0"/>
                <a:cs typeface="Times New Roman" pitchFamily="18" charset="0"/>
              </a:rPr>
              <a:t> </a:t>
            </a:r>
          </a:p>
        </p:txBody>
      </p:sp>
      <p:sp>
        <p:nvSpPr>
          <p:cNvPr id="28675" name="Rectangle 3"/>
          <p:cNvSpPr>
            <a:spLocks noGrp="1" noChangeArrowheads="1"/>
          </p:cNvSpPr>
          <p:nvPr>
            <p:ph type="body" idx="1"/>
          </p:nvPr>
        </p:nvSpPr>
        <p:spPr>
          <a:xfrm>
            <a:off x="228600" y="1219200"/>
            <a:ext cx="8686800" cy="5257800"/>
          </a:xfrm>
        </p:spPr>
        <p:txBody>
          <a:bodyPr/>
          <a:lstStyle/>
          <a:p>
            <a:pPr>
              <a:buNone/>
            </a:pPr>
            <a:r>
              <a:rPr lang="en-US" sz="2800" b="1" dirty="0" smtClean="0">
                <a:solidFill>
                  <a:srgbClr val="000000"/>
                </a:solidFill>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Hiệu quả đầu tư - quan hệ giữa lợi ích thu được do đầu tư mang lại và chi phí bỏ ra để thực hiện đầu tư</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Đánh giá lợi ích của đầu tư xuất phát  từ mục tiêu đầu tư</a:t>
            </a:r>
          </a:p>
          <a:p>
            <a:pPr>
              <a:buNone/>
            </a:pP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Tiêu chuẩn đánh giá hiệu quả kinh tế của DAĐT dưới góc độ tài chính:</a:t>
            </a:r>
          </a:p>
          <a:p>
            <a:pPr>
              <a:buNone/>
            </a:pPr>
            <a:r>
              <a:rPr lang="en-US" sz="2800" b="1"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Tỷ</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suất</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lợi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nhuận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bình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quân</a:t>
            </a:r>
            <a:r>
              <a:rPr lang="en-US" sz="2800" dirty="0" smtClean="0">
                <a:solidFill>
                  <a:srgbClr val="000000"/>
                </a:solidFill>
                <a:effectLst/>
                <a:latin typeface="Times New Roman" pitchFamily="18" charset="0"/>
                <a:cs typeface="Times New Roman" pitchFamily="18" charset="0"/>
              </a:rPr>
              <a:t> VĐT</a:t>
            </a:r>
          </a:p>
          <a:p>
            <a:pPr>
              <a:buNone/>
            </a:pP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Thời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gian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hoàn</a:t>
            </a:r>
            <a:r>
              <a:rPr lang="en-US" sz="2800" dirty="0" smtClean="0">
                <a:solidFill>
                  <a:srgbClr val="000000"/>
                </a:solidFill>
                <a:effectLst/>
                <a:latin typeface="Times New Roman" pitchFamily="18" charset="0"/>
                <a:cs typeface="Times New Roman" pitchFamily="18" charset="0"/>
              </a:rPr>
              <a:t> VĐT (PP)</a:t>
            </a:r>
          </a:p>
          <a:p>
            <a:pPr>
              <a:buNone/>
            </a:pP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Giá</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trị</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hiện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tại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thuần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của</a:t>
            </a:r>
            <a:r>
              <a:rPr lang="en-US" sz="2800" dirty="0" smtClean="0">
                <a:solidFill>
                  <a:srgbClr val="000000"/>
                </a:solidFill>
                <a:effectLst/>
                <a:latin typeface="Times New Roman" pitchFamily="18" charset="0"/>
                <a:cs typeface="Times New Roman" pitchFamily="18" charset="0"/>
              </a:rPr>
              <a:t> DAĐT (NPV)</a:t>
            </a:r>
          </a:p>
          <a:p>
            <a:pPr>
              <a:buNone/>
            </a:pP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Tỷ</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suất</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doanh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lợi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nội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bộ</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của</a:t>
            </a:r>
            <a:r>
              <a:rPr lang="en-US" sz="2800" dirty="0" smtClean="0">
                <a:solidFill>
                  <a:srgbClr val="000000"/>
                </a:solidFill>
                <a:effectLst/>
                <a:latin typeface="Times New Roman" pitchFamily="18" charset="0"/>
                <a:cs typeface="Times New Roman" pitchFamily="18" charset="0"/>
              </a:rPr>
              <a:t> DAĐT (IRR)</a:t>
            </a:r>
          </a:p>
          <a:p>
            <a:pPr>
              <a:buNone/>
            </a:pP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Chỉ</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số</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sinh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lời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của</a:t>
            </a:r>
            <a:r>
              <a:rPr lang="en-US" sz="2800" dirty="0" smtClean="0">
                <a:solidFill>
                  <a:srgbClr val="000000"/>
                </a:solidFill>
                <a:effectLst/>
                <a:latin typeface="Times New Roman" pitchFamily="18" charset="0"/>
                <a:cs typeface="Times New Roman" pitchFamily="18" charset="0"/>
              </a:rPr>
              <a:t> DAĐT (PI)</a:t>
            </a:r>
          </a:p>
        </p:txBody>
      </p:sp>
      <p:pic>
        <p:nvPicPr>
          <p:cNvPr id="7"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8"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8675">
                                            <p:txEl>
                                              <p:pRg st="6" end="6"/>
                                            </p:txEl>
                                          </p:spTgt>
                                        </p:tgtEl>
                                        <p:attrNameLst>
                                          <p:attrName>style.visibility</p:attrName>
                                        </p:attrNameLst>
                                      </p:cBhvr>
                                      <p:to>
                                        <p:strVal val="visible"/>
                                      </p:to>
                                    </p:set>
                                    <p:anim calcmode="lin" valueType="num">
                                      <p:cBhvr additive="base">
                                        <p:cTn id="43" dur="500" fill="hold"/>
                                        <p:tgtEl>
                                          <p:spTgt spid="286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6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8675">
                                            <p:txEl>
                                              <p:pRg st="7" end="7"/>
                                            </p:txEl>
                                          </p:spTgt>
                                        </p:tgtEl>
                                        <p:attrNameLst>
                                          <p:attrName>style.visibility</p:attrName>
                                        </p:attrNameLst>
                                      </p:cBhvr>
                                      <p:to>
                                        <p:strVal val="visible"/>
                                      </p:to>
                                    </p:set>
                                    <p:anim calcmode="lin" valueType="num">
                                      <p:cBhvr additive="base">
                                        <p:cTn id="49" dur="500" fill="hold"/>
                                        <p:tgtEl>
                                          <p:spTgt spid="2867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867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74BE119-963A-4A5E-8600-351F3AEE2D27}" type="datetime1">
              <a:rPr lang="en-US"/>
              <a:pPr>
                <a:defRPr/>
              </a:pPr>
              <a:t>7/24/2014</a:t>
            </a:fld>
            <a:endParaRPr lang="en-US"/>
          </a:p>
        </p:txBody>
      </p:sp>
      <p:sp>
        <p:nvSpPr>
          <p:cNvPr id="6" name="Slide Number Placeholder 5"/>
          <p:cNvSpPr>
            <a:spLocks noGrp="1"/>
          </p:cNvSpPr>
          <p:nvPr>
            <p:ph type="sldNum" sz="quarter" idx="12"/>
          </p:nvPr>
        </p:nvSpPr>
        <p:spPr/>
        <p:txBody>
          <a:bodyPr/>
          <a:lstStyle/>
          <a:p>
            <a:pPr>
              <a:defRPr/>
            </a:pPr>
            <a:fld id="{8C8B6611-22A2-4F2E-A2A7-C8370095D069}" type="slidenum">
              <a:rPr lang="en-US"/>
              <a:pPr>
                <a:defRPr/>
              </a:pPr>
              <a:t>6</a:t>
            </a:fld>
            <a:endParaRPr lang="en-US"/>
          </a:p>
        </p:txBody>
      </p:sp>
      <p:sp>
        <p:nvSpPr>
          <p:cNvPr id="29698" name="Rectangle 2"/>
          <p:cNvSpPr>
            <a:spLocks noGrp="1" noChangeArrowheads="1"/>
          </p:cNvSpPr>
          <p:nvPr>
            <p:ph type="title"/>
          </p:nvPr>
        </p:nvSpPr>
        <p:spPr>
          <a:xfrm>
            <a:off x="838200" y="76200"/>
            <a:ext cx="8001000" cy="914400"/>
          </a:xfrm>
        </p:spPr>
        <p:txBody>
          <a:bodyPr/>
          <a:lstStyle/>
          <a:p>
            <a:pPr eaLnBrk="1" hangingPunct="1">
              <a:defRPr/>
            </a:pPr>
            <a:r>
              <a:rPr lang="en-US" sz="2800" b="1" dirty="0" smtClean="0">
                <a:solidFill>
                  <a:srgbClr val="000000"/>
                </a:solidFill>
                <a:effectLst/>
                <a:latin typeface="Times New Roman" pitchFamily="18" charset="0"/>
                <a:cs typeface="Times New Roman" pitchFamily="18" charset="0"/>
              </a:rPr>
              <a:t>7.1.2. </a:t>
            </a:r>
            <a:r>
              <a:rPr lang="en-US" sz="2800" b="1" dirty="0" err="1" smtClean="0">
                <a:solidFill>
                  <a:srgbClr val="000000"/>
                </a:solidFill>
                <a:effectLst/>
                <a:latin typeface="Times New Roman" pitchFamily="18" charset="0"/>
                <a:cs typeface="Times New Roman" pitchFamily="18" charset="0"/>
              </a:rPr>
              <a:t>Các</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phương</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pháp</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đánh</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giá</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hiệu</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quảDAĐT</a:t>
            </a:r>
            <a:endParaRPr lang="en-US" sz="2800" b="1" dirty="0" smtClean="0">
              <a:solidFill>
                <a:srgbClr val="000000"/>
              </a:solidFill>
              <a:latin typeface="Times New Roman" pitchFamily="18" charset="0"/>
              <a:cs typeface="Times New Roman" pitchFamily="18" charset="0"/>
            </a:endParaRPr>
          </a:p>
        </p:txBody>
      </p:sp>
      <p:sp>
        <p:nvSpPr>
          <p:cNvPr id="29699" name="Rectangle 3"/>
          <p:cNvSpPr>
            <a:spLocks noGrp="1" noChangeArrowheads="1"/>
          </p:cNvSpPr>
          <p:nvPr>
            <p:ph type="body" idx="1"/>
          </p:nvPr>
        </p:nvSpPr>
        <p:spPr>
          <a:xfrm>
            <a:off x="228600" y="1371600"/>
            <a:ext cx="8686800" cy="5105400"/>
          </a:xfrm>
        </p:spPr>
        <p:txBody>
          <a:bodyPr/>
          <a:lstStyle/>
          <a:p>
            <a:pPr>
              <a:buNone/>
            </a:pP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 Các loại dự án đầu tư</a:t>
            </a:r>
          </a:p>
          <a:p>
            <a:pPr>
              <a:buNone/>
            </a:pPr>
            <a:r>
              <a:rPr lang="vi-VN" sz="2800" dirty="0" smtClean="0">
                <a:solidFill>
                  <a:srgbClr val="000000"/>
                </a:solidFill>
                <a:effectLst/>
                <a:latin typeface="Times New Roman" pitchFamily="18" charset="0"/>
                <a:cs typeface="Times New Roman" pitchFamily="18" charset="0"/>
              </a:rPr>
              <a:t> + Dự án độc lập. </a:t>
            </a:r>
          </a:p>
          <a:p>
            <a:pPr>
              <a:buNone/>
            </a:pPr>
            <a:r>
              <a:rPr lang="en-US" sz="2800" dirty="0" smtClean="0">
                <a:solidFill>
                  <a:srgbClr val="000000"/>
                </a:solidFill>
                <a:effectLst/>
                <a:latin typeface="Times New Roman" pitchFamily="18" charset="0"/>
                <a:cs typeface="Times New Roman" pitchFamily="18" charset="0"/>
              </a:rPr>
              <a:t> + </a:t>
            </a:r>
            <a:r>
              <a:rPr lang="en-US" sz="2800" dirty="0" err="1" smtClean="0">
                <a:solidFill>
                  <a:srgbClr val="000000"/>
                </a:solidFill>
                <a:effectLst/>
                <a:latin typeface="Times New Roman" pitchFamily="18" charset="0"/>
                <a:cs typeface="Times New Roman" pitchFamily="18" charset="0"/>
              </a:rPr>
              <a:t>Dự</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án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loại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trừ</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nhau</a:t>
            </a:r>
            <a:r>
              <a:rPr lang="en-US" sz="2800" dirty="0" smtClean="0">
                <a:solidFill>
                  <a:srgbClr val="000000"/>
                </a:solidFill>
                <a:effectLst/>
                <a:latin typeface="Times New Roman" pitchFamily="18" charset="0"/>
                <a:cs typeface="Times New Roman" pitchFamily="18" charset="0"/>
              </a:rPr>
              <a:t> (DA </a:t>
            </a:r>
            <a:r>
              <a:rPr lang="en-US" sz="2800" dirty="0" err="1" smtClean="0">
                <a:solidFill>
                  <a:srgbClr val="000000"/>
                </a:solidFill>
                <a:effectLst/>
                <a:latin typeface="Times New Roman" pitchFamily="18" charset="0"/>
                <a:cs typeface="Times New Roman" pitchFamily="18" charset="0"/>
              </a:rPr>
              <a:t>xung</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khắc</a:t>
            </a:r>
            <a:r>
              <a:rPr lang="en-US" sz="2800" dirty="0" smtClean="0">
                <a:solidFill>
                  <a:srgbClr val="000000"/>
                </a:solidFill>
                <a:effectLst/>
                <a:latin typeface="Times New Roman" pitchFamily="18" charset="0"/>
                <a:cs typeface="Times New Roman" pitchFamily="18" charset="0"/>
              </a:rPr>
              <a:t>).</a:t>
            </a:r>
          </a:p>
          <a:p>
            <a:pPr>
              <a:buNone/>
            </a:pP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Dự</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án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phụ</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thuộc</a:t>
            </a:r>
            <a:endParaRPr lang="en-US" sz="2800" dirty="0" smtClean="0">
              <a:solidFill>
                <a:srgbClr val="000000"/>
              </a:solidFill>
              <a:effectLst/>
              <a:latin typeface="Times New Roman" pitchFamily="18" charset="0"/>
              <a:cs typeface="Times New Roman" pitchFamily="18" charset="0"/>
            </a:endParaRPr>
          </a:p>
          <a:p>
            <a:pPr>
              <a:buNone/>
            </a:pP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 Các phương pháp chủ yếu đánh giá lựa chọn DAĐT</a:t>
            </a:r>
          </a:p>
          <a:p>
            <a:pPr>
              <a:buNone/>
            </a:pPr>
            <a:r>
              <a:rPr lang="en-US" sz="2800" dirty="0" smtClean="0">
                <a:solidFill>
                  <a:srgbClr val="000000"/>
                </a:solidFill>
                <a:effectLst/>
                <a:latin typeface="Times New Roman" pitchFamily="18" charset="0"/>
                <a:cs typeface="Times New Roman" pitchFamily="18" charset="0"/>
              </a:rPr>
              <a:t> +  </a:t>
            </a:r>
            <a:r>
              <a:rPr lang="en-US" sz="2800" dirty="0" err="1" smtClean="0">
                <a:solidFill>
                  <a:srgbClr val="000000"/>
                </a:solidFill>
                <a:effectLst/>
                <a:latin typeface="Times New Roman" pitchFamily="18" charset="0"/>
                <a:cs typeface="Times New Roman" pitchFamily="18" charset="0"/>
              </a:rPr>
              <a:t>Tỷ</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suất</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lợi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nhuận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bình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quân</a:t>
            </a:r>
            <a:r>
              <a:rPr lang="en-US" sz="2800" dirty="0" smtClean="0">
                <a:solidFill>
                  <a:srgbClr val="000000"/>
                </a:solidFill>
                <a:effectLst/>
                <a:latin typeface="Times New Roman" pitchFamily="18" charset="0"/>
                <a:cs typeface="Times New Roman" pitchFamily="18" charset="0"/>
              </a:rPr>
              <a:t> VĐT</a:t>
            </a:r>
          </a:p>
          <a:p>
            <a:pPr>
              <a:buNone/>
            </a:pPr>
            <a:r>
              <a:rPr lang="en-US" sz="2800" dirty="0" smtClean="0">
                <a:solidFill>
                  <a:srgbClr val="000000"/>
                </a:solidFill>
                <a:effectLst/>
                <a:latin typeface="Times New Roman" pitchFamily="18" charset="0"/>
                <a:cs typeface="Times New Roman" pitchFamily="18" charset="0"/>
              </a:rPr>
              <a:t> +  </a:t>
            </a:r>
            <a:r>
              <a:rPr lang="en-US" sz="2800" dirty="0" err="1" smtClean="0">
                <a:solidFill>
                  <a:srgbClr val="000000"/>
                </a:solidFill>
                <a:effectLst/>
                <a:latin typeface="Times New Roman" pitchFamily="18" charset="0"/>
                <a:cs typeface="Times New Roman" pitchFamily="18" charset="0"/>
              </a:rPr>
              <a:t>Thời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gian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hoàn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thu</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hồi</a:t>
            </a:r>
            <a:r>
              <a:rPr lang="en-US" sz="2800" dirty="0" smtClean="0">
                <a:solidFill>
                  <a:srgbClr val="000000"/>
                </a:solidFill>
                <a:effectLst/>
                <a:latin typeface="Times New Roman" pitchFamily="18" charset="0"/>
                <a:cs typeface="Times New Roman" pitchFamily="18" charset="0"/>
              </a:rPr>
              <a:t>) VĐT</a:t>
            </a:r>
          </a:p>
          <a:p>
            <a:pPr>
              <a:buNone/>
            </a:pPr>
            <a:r>
              <a:rPr lang="en-US" sz="2800" dirty="0" smtClean="0">
                <a:solidFill>
                  <a:srgbClr val="000000"/>
                </a:solidFill>
                <a:effectLst/>
                <a:latin typeface="Times New Roman" pitchFamily="18" charset="0"/>
                <a:cs typeface="Times New Roman" pitchFamily="18" charset="0"/>
              </a:rPr>
              <a:t> +  </a:t>
            </a:r>
            <a:r>
              <a:rPr lang="en-US" sz="2800" dirty="0" err="1" smtClean="0">
                <a:solidFill>
                  <a:srgbClr val="000000"/>
                </a:solidFill>
                <a:effectLst/>
                <a:latin typeface="Times New Roman" pitchFamily="18" charset="0"/>
                <a:cs typeface="Times New Roman" pitchFamily="18" charset="0"/>
              </a:rPr>
              <a:t>Giá</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trị</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hiện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tại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thuần</a:t>
            </a:r>
            <a:endParaRPr lang="en-US" sz="2800" dirty="0" smtClean="0">
              <a:solidFill>
                <a:srgbClr val="000000"/>
              </a:solidFill>
              <a:effectLst/>
              <a:latin typeface="Times New Roman" pitchFamily="18" charset="0"/>
              <a:cs typeface="Times New Roman" pitchFamily="18" charset="0"/>
            </a:endParaRPr>
          </a:p>
          <a:p>
            <a:pPr>
              <a:buNone/>
            </a:pPr>
            <a:r>
              <a:rPr lang="en-US" sz="2800" dirty="0" smtClean="0">
                <a:solidFill>
                  <a:srgbClr val="000000"/>
                </a:solidFill>
                <a:effectLst/>
                <a:latin typeface="Times New Roman" pitchFamily="18" charset="0"/>
                <a:cs typeface="Times New Roman" pitchFamily="18" charset="0"/>
              </a:rPr>
              <a:t> +  </a:t>
            </a:r>
            <a:r>
              <a:rPr lang="en-US" sz="2800" dirty="0" err="1" smtClean="0">
                <a:solidFill>
                  <a:srgbClr val="000000"/>
                </a:solidFill>
                <a:effectLst/>
                <a:latin typeface="Times New Roman" pitchFamily="18" charset="0"/>
                <a:cs typeface="Times New Roman" pitchFamily="18" charset="0"/>
              </a:rPr>
              <a:t>Tỷ</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suất</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doanh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lợi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nội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bộ</a:t>
            </a:r>
            <a:endParaRPr lang="en-US" sz="2800" dirty="0" smtClean="0">
              <a:solidFill>
                <a:srgbClr val="000000"/>
              </a:solidFill>
              <a:effectLst/>
              <a:latin typeface="Times New Roman" pitchFamily="18" charset="0"/>
              <a:cs typeface="Times New Roman" pitchFamily="18" charset="0"/>
            </a:endParaRPr>
          </a:p>
          <a:p>
            <a:pPr>
              <a:buNone/>
            </a:pPr>
            <a:r>
              <a:rPr lang="en-US" sz="2800" dirty="0" smtClean="0">
                <a:solidFill>
                  <a:srgbClr val="000000"/>
                </a:solidFill>
                <a:effectLst/>
                <a:latin typeface="Times New Roman" pitchFamily="18" charset="0"/>
                <a:cs typeface="Times New Roman" pitchFamily="18" charset="0"/>
              </a:rPr>
              <a:t> +  </a:t>
            </a:r>
            <a:r>
              <a:rPr lang="en-US" sz="2800" dirty="0" err="1" smtClean="0">
                <a:solidFill>
                  <a:srgbClr val="000000"/>
                </a:solidFill>
                <a:effectLst/>
                <a:latin typeface="Times New Roman" pitchFamily="18" charset="0"/>
                <a:cs typeface="Times New Roman" pitchFamily="18" charset="0"/>
              </a:rPr>
              <a:t>Chỉ</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số</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sinh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lời</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của</a:t>
            </a:r>
            <a:r>
              <a:rPr lang="en-US" sz="2800" dirty="0" smtClean="0">
                <a:solidFill>
                  <a:srgbClr val="000000"/>
                </a:solidFill>
                <a:effectLst/>
                <a:latin typeface="Times New Roman" pitchFamily="18" charset="0"/>
                <a:cs typeface="Times New Roman" pitchFamily="18" charset="0"/>
              </a:rPr>
              <a:t> DAĐT</a:t>
            </a:r>
          </a:p>
        </p:txBody>
      </p:sp>
      <p:pic>
        <p:nvPicPr>
          <p:cNvPr id="9"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10"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A20EF14-F2B7-403C-BDBB-5DD69E512BC1}" type="datetime1">
              <a:rPr lang="en-US"/>
              <a:pPr>
                <a:defRPr/>
              </a:pPr>
              <a:t>7/24/2014</a:t>
            </a:fld>
            <a:endParaRPr lang="en-US"/>
          </a:p>
        </p:txBody>
      </p:sp>
      <p:sp>
        <p:nvSpPr>
          <p:cNvPr id="6" name="Slide Number Placeholder 5"/>
          <p:cNvSpPr>
            <a:spLocks noGrp="1"/>
          </p:cNvSpPr>
          <p:nvPr>
            <p:ph type="sldNum" sz="quarter" idx="12"/>
          </p:nvPr>
        </p:nvSpPr>
        <p:spPr/>
        <p:txBody>
          <a:bodyPr/>
          <a:lstStyle/>
          <a:p>
            <a:pPr>
              <a:defRPr/>
            </a:pPr>
            <a:fld id="{9EAE738F-C81F-4DC5-8594-5944DFE86E9B}" type="slidenum">
              <a:rPr lang="en-US"/>
              <a:pPr>
                <a:defRPr/>
              </a:pPr>
              <a:t>7</a:t>
            </a:fld>
            <a:endParaRPr lang="en-US"/>
          </a:p>
        </p:txBody>
      </p:sp>
      <p:sp>
        <p:nvSpPr>
          <p:cNvPr id="30722" name="Rectangle 2"/>
          <p:cNvSpPr>
            <a:spLocks noGrp="1" noChangeArrowheads="1"/>
          </p:cNvSpPr>
          <p:nvPr>
            <p:ph type="title"/>
          </p:nvPr>
        </p:nvSpPr>
        <p:spPr>
          <a:xfrm>
            <a:off x="381000" y="277812"/>
            <a:ext cx="8686800" cy="865188"/>
          </a:xfrm>
        </p:spPr>
        <p:txBody>
          <a:bodyPr/>
          <a:lstStyle/>
          <a:p>
            <a:pPr eaLnBrk="1" hangingPunct="1">
              <a:defRPr/>
            </a:pPr>
            <a:r>
              <a:rPr lang="vi-VN" sz="2800" b="1" dirty="0" smtClean="0">
                <a:solidFill>
                  <a:srgbClr val="000000"/>
                </a:solidFill>
                <a:effectLst/>
                <a:latin typeface="Times New Roman" pitchFamily="18" charset="0"/>
                <a:cs typeface="Times New Roman" pitchFamily="18" charset="0"/>
              </a:rPr>
              <a:t>7.1.</a:t>
            </a:r>
            <a:r>
              <a:rPr lang="en-US" sz="2800" b="1" dirty="0" smtClean="0">
                <a:solidFill>
                  <a:srgbClr val="000000"/>
                </a:solidFill>
                <a:effectLst/>
                <a:latin typeface="Times New Roman" pitchFamily="18" charset="0"/>
                <a:cs typeface="Times New Roman" pitchFamily="18" charset="0"/>
              </a:rPr>
              <a:t>2.1</a:t>
            </a:r>
            <a:r>
              <a:rPr lang="vi-VN" sz="2800" b="1" dirty="0" smtClean="0">
                <a:solidFill>
                  <a:srgbClr val="000000"/>
                </a:solidFill>
                <a:effectLst/>
                <a:latin typeface="Times New Roman" pitchFamily="18" charset="0"/>
                <a:cs typeface="Times New Roman" pitchFamily="18" charset="0"/>
              </a:rPr>
              <a:t> Phương pháp TSLN bình quân VĐT</a:t>
            </a:r>
            <a:r>
              <a:rPr lang="vi-VN" sz="3200" b="1" dirty="0" smtClean="0">
                <a:solidFill>
                  <a:srgbClr val="000000"/>
                </a:solidFill>
                <a:latin typeface="Times New Roman" pitchFamily="18" charset="0"/>
                <a:cs typeface="Times New Roman" pitchFamily="18" charset="0"/>
              </a:rPr>
              <a:t> </a:t>
            </a: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2800" b="1" dirty="0" smtClean="0">
              <a:solidFill>
                <a:srgbClr val="000000"/>
              </a:solidFill>
              <a:latin typeface="Times New Roman" pitchFamily="18" charset="0"/>
              <a:cs typeface="Times New Roman" pitchFamily="18" charset="0"/>
            </a:endParaRPr>
          </a:p>
        </p:txBody>
      </p:sp>
      <p:sp>
        <p:nvSpPr>
          <p:cNvPr id="30723" name="Rectangle 3"/>
          <p:cNvSpPr>
            <a:spLocks noGrp="1" noChangeArrowheads="1"/>
          </p:cNvSpPr>
          <p:nvPr>
            <p:ph type="body" idx="1"/>
          </p:nvPr>
        </p:nvSpPr>
        <p:spPr>
          <a:xfrm>
            <a:off x="0" y="1371600"/>
            <a:ext cx="8915400" cy="4987925"/>
          </a:xfrm>
        </p:spPr>
        <p:txBody>
          <a:bodyPr/>
          <a:lstStyle/>
          <a:p>
            <a:pPr>
              <a:buNone/>
            </a:pP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Nội dung: </a:t>
            </a:r>
            <a:r>
              <a:rPr lang="vi-VN" sz="2800" dirty="0" smtClean="0">
                <a:solidFill>
                  <a:srgbClr val="000000"/>
                </a:solidFill>
                <a:effectLst/>
                <a:latin typeface="Times New Roman" pitchFamily="18" charset="0"/>
                <a:cs typeface="Times New Roman" pitchFamily="18" charset="0"/>
              </a:rPr>
              <a:t>đánh giá lựa chọn DAĐT trên cơ sở xem xét TSLN bình quân VĐT của các DA</a:t>
            </a:r>
          </a:p>
          <a:p>
            <a:pPr>
              <a:buNone/>
            </a:pP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Trình</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tự</a:t>
            </a:r>
            <a:r>
              <a:rPr lang="en-US" sz="2800" b="1" dirty="0" smtClean="0">
                <a:solidFill>
                  <a:srgbClr val="000000"/>
                </a:solidFill>
                <a:effectLst/>
                <a:latin typeface="Times New Roman" pitchFamily="18" charset="0"/>
                <a:cs typeface="Times New Roman" pitchFamily="18" charset="0"/>
              </a:rPr>
              <a:t>:</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1- Xác định TSLN bình quân VĐT của từng DAĐT</a:t>
            </a:r>
          </a:p>
          <a:p>
            <a:pPr>
              <a:buNone/>
            </a:pPr>
            <a:r>
              <a:rPr lang="en-US" sz="2800" dirty="0" smtClean="0">
                <a:solidFill>
                  <a:srgbClr val="000000"/>
                </a:solidFill>
                <a:effectLst/>
                <a:latin typeface="Times New Roman" pitchFamily="18" charset="0"/>
                <a:cs typeface="Times New Roman" pitchFamily="18" charset="0"/>
              </a:rPr>
              <a:t>	 2- </a:t>
            </a:r>
            <a:r>
              <a:rPr lang="en-US" sz="2800" dirty="0" err="1" smtClean="0">
                <a:solidFill>
                  <a:srgbClr val="000000"/>
                </a:solidFill>
                <a:effectLst/>
                <a:latin typeface="Times New Roman" pitchFamily="18" charset="0"/>
                <a:cs typeface="Times New Roman" pitchFamily="18" charset="0"/>
              </a:rPr>
              <a:t>Đánh</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giá</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lựa</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chọn</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dự</a:t>
            </a:r>
            <a:r>
              <a:rPr lang="en-US" sz="2800" dirty="0" smtClean="0">
                <a:solidFill>
                  <a:srgbClr val="000000"/>
                </a:solidFill>
                <a:effectLst/>
                <a:latin typeface="Times New Roman" pitchFamily="18" charset="0"/>
                <a:cs typeface="Times New Roman" pitchFamily="18" charset="0"/>
              </a:rPr>
              <a:t> </a:t>
            </a:r>
            <a:r>
              <a:rPr lang="en-US" sz="2800" dirty="0" err="1" smtClean="0">
                <a:solidFill>
                  <a:srgbClr val="000000"/>
                </a:solidFill>
                <a:effectLst/>
                <a:latin typeface="Times New Roman" pitchFamily="18" charset="0"/>
                <a:cs typeface="Times New Roman" pitchFamily="18" charset="0"/>
              </a:rPr>
              <a:t>án</a:t>
            </a:r>
            <a:r>
              <a:rPr lang="en-US" sz="2800" dirty="0" smtClean="0">
                <a:solidFill>
                  <a:srgbClr val="000000"/>
                </a:solidFill>
                <a:effectLst/>
                <a:latin typeface="Times New Roman" pitchFamily="18" charset="0"/>
                <a:cs typeface="Times New Roman" pitchFamily="18" charset="0"/>
              </a:rPr>
              <a:t>:</a:t>
            </a:r>
          </a:p>
          <a:p>
            <a:pPr>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Với dự án độc lập, nếu TSLN BQ VĐT &gt;= TSSL đòi hỏi  của DN  -&gt;  có thể chọn</a:t>
            </a:r>
          </a:p>
          <a:p>
            <a:pPr>
              <a:buNone/>
            </a:pPr>
            <a:r>
              <a:rPr lang="vi-VN" sz="2800" dirty="0" smtClean="0">
                <a:solidFill>
                  <a:srgbClr val="000000"/>
                </a:solidFill>
                <a:effectLst/>
                <a:latin typeface="Times New Roman" pitchFamily="18" charset="0"/>
                <a:cs typeface="Times New Roman" pitchFamily="18" charset="0"/>
              </a:rPr>
              <a:t>  </a:t>
            </a: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Với dự án xung khắc, DA nào có TSLN BQ VĐT cao hơn sẽ được chọn</a:t>
            </a:r>
          </a:p>
          <a:p>
            <a:pPr>
              <a:buNone/>
            </a:pPr>
            <a:r>
              <a:rPr lang="en-US" sz="2800" b="1" dirty="0" smtClean="0">
                <a:solidFill>
                  <a:srgbClr val="000000"/>
                </a:solidFill>
                <a:effectLst/>
                <a:latin typeface="Times New Roman" pitchFamily="18" charset="0"/>
                <a:cs typeface="Times New Roman" pitchFamily="18" charset="0"/>
              </a:rPr>
              <a:t>	</a:t>
            </a:r>
            <a:r>
              <a:rPr lang="vi-VN" sz="2800" b="1" u="sng" dirty="0" smtClean="0">
                <a:solidFill>
                  <a:srgbClr val="000000"/>
                </a:solidFill>
                <a:effectLst/>
                <a:latin typeface="Times New Roman" pitchFamily="18" charset="0"/>
                <a:cs typeface="Times New Roman" pitchFamily="18" charset="0"/>
              </a:rPr>
              <a:t>Ưu điểm, hạn chế của phương pháp:</a:t>
            </a:r>
            <a:endParaRPr lang="en-US" sz="2800" dirty="0" smtClean="0">
              <a:solidFill>
                <a:srgbClr val="000000"/>
              </a:solidFill>
              <a:effectLst/>
              <a:latin typeface="Times New Roman" pitchFamily="18" charset="0"/>
              <a:cs typeface="Times New Roman" pitchFamily="18" charset="0"/>
            </a:endParaRPr>
          </a:p>
        </p:txBody>
      </p:sp>
      <p:pic>
        <p:nvPicPr>
          <p:cNvPr id="9"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10"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6DEE579-39E4-4035-81A0-B19DB5685472}" type="datetime1">
              <a:rPr lang="en-US"/>
              <a:pPr>
                <a:defRPr/>
              </a:pPr>
              <a:t>7/24/2014</a:t>
            </a:fld>
            <a:endParaRPr lang="en-US"/>
          </a:p>
        </p:txBody>
      </p:sp>
      <p:sp>
        <p:nvSpPr>
          <p:cNvPr id="6" name="Slide Number Placeholder 5"/>
          <p:cNvSpPr>
            <a:spLocks noGrp="1"/>
          </p:cNvSpPr>
          <p:nvPr>
            <p:ph type="sldNum" sz="quarter" idx="12"/>
          </p:nvPr>
        </p:nvSpPr>
        <p:spPr/>
        <p:txBody>
          <a:bodyPr/>
          <a:lstStyle/>
          <a:p>
            <a:pPr>
              <a:defRPr/>
            </a:pPr>
            <a:fld id="{C8A7BB1F-AC3F-45A9-9336-4A7836F313CC}" type="slidenum">
              <a:rPr lang="en-US"/>
              <a:pPr>
                <a:defRPr/>
              </a:pPr>
              <a:t>8</a:t>
            </a:fld>
            <a:endParaRPr lang="en-US"/>
          </a:p>
        </p:txBody>
      </p:sp>
      <p:sp>
        <p:nvSpPr>
          <p:cNvPr id="65540" name="Rectangle 2"/>
          <p:cNvSpPr>
            <a:spLocks noGrp="1" noChangeArrowheads="1"/>
          </p:cNvSpPr>
          <p:nvPr>
            <p:ph type="title"/>
          </p:nvPr>
        </p:nvSpPr>
        <p:spPr>
          <a:xfrm>
            <a:off x="685800" y="152400"/>
            <a:ext cx="8229600" cy="685800"/>
          </a:xfrm>
        </p:spPr>
        <p:txBody>
          <a:bodyPr/>
          <a:lstStyle/>
          <a:p>
            <a:pPr eaLnBrk="1" hangingPunct="1"/>
            <a:r>
              <a:rPr lang="vi-VN" sz="2800" b="1" dirty="0" smtClean="0">
                <a:solidFill>
                  <a:srgbClr val="000000"/>
                </a:solidFill>
                <a:effectLst/>
                <a:latin typeface="Times New Roman" pitchFamily="18" charset="0"/>
                <a:cs typeface="Times New Roman" pitchFamily="18" charset="0"/>
              </a:rPr>
              <a:t>7.1.2</a:t>
            </a:r>
            <a:r>
              <a:rPr lang="en-US" sz="2800" b="1" dirty="0" smtClean="0">
                <a:solidFill>
                  <a:srgbClr val="000000"/>
                </a:solidFill>
                <a:effectLst/>
                <a:latin typeface="Times New Roman" pitchFamily="18" charset="0"/>
                <a:cs typeface="Times New Roman" pitchFamily="18" charset="0"/>
              </a:rPr>
              <a:t>.2</a:t>
            </a:r>
            <a:r>
              <a:rPr lang="vi-VN" sz="2800" b="1" dirty="0" smtClean="0">
                <a:solidFill>
                  <a:srgbClr val="000000"/>
                </a:solidFill>
                <a:effectLst/>
                <a:latin typeface="Times New Roman" pitchFamily="18" charset="0"/>
                <a:cs typeface="Times New Roman" pitchFamily="18" charset="0"/>
              </a:rPr>
              <a:t> - Phương pháp thời gian hoàn VĐT</a:t>
            </a:r>
            <a:br>
              <a:rPr lang="vi-VN" sz="2800" b="1" dirty="0" smtClean="0">
                <a:solidFill>
                  <a:srgbClr val="000000"/>
                </a:solidFill>
                <a:effectLst/>
                <a:latin typeface="Times New Roman" pitchFamily="18" charset="0"/>
                <a:cs typeface="Times New Roman" pitchFamily="18" charset="0"/>
              </a:rPr>
            </a:br>
            <a:r>
              <a:rPr lang="vi-VN" sz="2800" b="1" dirty="0" smtClean="0">
                <a:solidFill>
                  <a:srgbClr val="000000"/>
                </a:solidFill>
                <a:effectLst/>
                <a:latin typeface="Times New Roman" pitchFamily="18" charset="0"/>
                <a:cs typeface="Times New Roman" pitchFamily="18" charset="0"/>
              </a:rPr>
              <a:t>(PP –Payback Period )</a:t>
            </a:r>
            <a:endParaRPr lang="en-US" sz="2800" b="1" dirty="0" smtClean="0">
              <a:solidFill>
                <a:srgbClr val="000000"/>
              </a:solidFill>
              <a:effectLst/>
              <a:latin typeface="Times New Roman" pitchFamily="18" charset="0"/>
              <a:cs typeface="Times New Roman" pitchFamily="18" charset="0"/>
            </a:endParaRPr>
          </a:p>
        </p:txBody>
      </p:sp>
      <p:sp>
        <p:nvSpPr>
          <p:cNvPr id="214019" name="Rectangle 3"/>
          <p:cNvSpPr>
            <a:spLocks noGrp="1" noChangeArrowheads="1"/>
          </p:cNvSpPr>
          <p:nvPr>
            <p:ph type="body" idx="1"/>
          </p:nvPr>
        </p:nvSpPr>
        <p:spPr>
          <a:xfrm>
            <a:off x="152400" y="1219200"/>
            <a:ext cx="8763000" cy="5638800"/>
          </a:xfrm>
        </p:spPr>
        <p:txBody>
          <a:bodyPr/>
          <a:lstStyle/>
          <a:p>
            <a:pPr>
              <a:spcBef>
                <a:spcPts val="0"/>
              </a:spcBef>
              <a:buNone/>
            </a:pP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Nội dung: </a:t>
            </a:r>
            <a:r>
              <a:rPr lang="vi-VN" sz="2800" dirty="0" smtClean="0">
                <a:solidFill>
                  <a:srgbClr val="000000"/>
                </a:solidFill>
                <a:effectLst/>
                <a:latin typeface="Times New Roman" pitchFamily="18" charset="0"/>
                <a:cs typeface="Times New Roman" pitchFamily="18" charset="0"/>
              </a:rPr>
              <a:t>đánh giá, lựa chọn dự án trên cơ sở xem xét thời gian hoàn (thu hồi) VĐT của các DA</a:t>
            </a:r>
          </a:p>
          <a:p>
            <a:pPr>
              <a:spcBef>
                <a:spcPts val="0"/>
              </a:spcBef>
              <a:buNone/>
            </a:pPr>
            <a:r>
              <a:rPr lang="en-US" sz="2800"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Trình</a:t>
            </a:r>
            <a:r>
              <a:rPr lang="en-US" sz="2800" b="1" dirty="0" smtClean="0">
                <a:solidFill>
                  <a:srgbClr val="000000"/>
                </a:solidFill>
                <a:effectLst/>
                <a:latin typeface="Times New Roman" pitchFamily="18" charset="0"/>
                <a:cs typeface="Times New Roman" pitchFamily="18" charset="0"/>
              </a:rPr>
              <a:t> </a:t>
            </a:r>
            <a:r>
              <a:rPr lang="en-US" sz="2800" b="1" dirty="0" err="1" smtClean="0">
                <a:solidFill>
                  <a:srgbClr val="000000"/>
                </a:solidFill>
                <a:effectLst/>
                <a:latin typeface="Times New Roman" pitchFamily="18" charset="0"/>
                <a:cs typeface="Times New Roman" pitchFamily="18" charset="0"/>
              </a:rPr>
              <a:t>tự</a:t>
            </a:r>
            <a:r>
              <a:rPr lang="en-US" sz="2800" b="1" dirty="0" smtClean="0">
                <a:solidFill>
                  <a:srgbClr val="000000"/>
                </a:solidFill>
                <a:effectLst/>
                <a:latin typeface="Times New Roman" pitchFamily="18" charset="0"/>
                <a:cs typeface="Times New Roman" pitchFamily="18" charset="0"/>
              </a:rPr>
              <a:t> </a:t>
            </a:r>
          </a:p>
          <a:p>
            <a:pPr>
              <a:spcBef>
                <a:spcPts val="0"/>
              </a:spcBef>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1- Xác định thời gian hoàn VĐT của từng DA</a:t>
            </a:r>
          </a:p>
          <a:p>
            <a:pPr>
              <a:spcBef>
                <a:spcPts val="0"/>
              </a:spcBef>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2- Đánh giá lựa chọn DA: đối chiếu thời gian hoàn VĐT của các DA với thời gian hoàn VĐT tối đa có thể chấp nhận do DN đề ra, sau đó:</a:t>
            </a:r>
          </a:p>
          <a:p>
            <a:pPr>
              <a:spcBef>
                <a:spcPts val="0"/>
              </a:spcBef>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 Loại bỏ những DA ĐT có thời gian hoàn VĐT dài hơn thời gian tiêu chuẩn do DN đề ra</a:t>
            </a:r>
          </a:p>
          <a:p>
            <a:pPr>
              <a:spcBef>
                <a:spcPts val="0"/>
              </a:spcBef>
              <a:buNone/>
            </a:pPr>
            <a:r>
              <a:rPr lang="en-US" sz="2800" dirty="0" smtClean="0">
                <a:solidFill>
                  <a:srgbClr val="000000"/>
                </a:solidFill>
                <a:effectLst/>
                <a:latin typeface="Times New Roman" pitchFamily="18" charset="0"/>
                <a:cs typeface="Times New Roman" pitchFamily="18" charset="0"/>
              </a:rPr>
              <a:t>	</a:t>
            </a:r>
            <a:r>
              <a:rPr lang="vi-VN" sz="2800" dirty="0" smtClean="0">
                <a:solidFill>
                  <a:srgbClr val="000000"/>
                </a:solidFill>
                <a:effectLst/>
                <a:latin typeface="Times New Roman" pitchFamily="18" charset="0"/>
                <a:cs typeface="Times New Roman" pitchFamily="18" charset="0"/>
              </a:rPr>
              <a:t>  + Với DAĐT xung khắc: chọn DA có thời gian hoàn VĐT ngắn hơn trong số các dự án</a:t>
            </a:r>
          </a:p>
          <a:p>
            <a:pPr>
              <a:spcBef>
                <a:spcPts val="0"/>
              </a:spcBef>
              <a:buNone/>
            </a:pPr>
            <a:r>
              <a:rPr lang="en-US" sz="2800" b="1"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Ưu điểm, hạn chế của P/P </a:t>
            </a:r>
            <a:r>
              <a:rPr lang="vi-VN" sz="2800" b="1" u="sng" dirty="0" smtClean="0">
                <a:solidFill>
                  <a:srgbClr val="000000"/>
                </a:solidFill>
                <a:effectLst/>
                <a:latin typeface="Times New Roman" pitchFamily="18" charset="0"/>
                <a:cs typeface="Times New Roman" pitchFamily="18" charset="0"/>
              </a:rPr>
              <a:t>(GT):</a:t>
            </a:r>
            <a:endParaRPr lang="en-US" sz="2800" dirty="0" smtClean="0">
              <a:solidFill>
                <a:srgbClr val="000000"/>
              </a:solidFill>
              <a:effectLst/>
              <a:latin typeface="Times New Roman" pitchFamily="18" charset="0"/>
              <a:cs typeface="Times New Roman" pitchFamily="18" charset="0"/>
            </a:endParaRPr>
          </a:p>
        </p:txBody>
      </p:sp>
      <p:pic>
        <p:nvPicPr>
          <p:cNvPr id="9"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10"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Date Placeholder 3"/>
          <p:cNvSpPr>
            <a:spLocks noGrp="1"/>
          </p:cNvSpPr>
          <p:nvPr>
            <p:ph type="dt" sz="quarter" idx="10"/>
          </p:nvPr>
        </p:nvSpPr>
        <p:spPr/>
        <p:txBody>
          <a:bodyPr/>
          <a:lstStyle/>
          <a:p>
            <a:pPr>
              <a:defRPr/>
            </a:pPr>
            <a:fld id="{BCD438A7-F0B6-46BC-8478-8AC2DA339203}" type="datetime1">
              <a:rPr lang="en-US"/>
              <a:pPr>
                <a:defRPr/>
              </a:pPr>
              <a:t>7/24/2014</a:t>
            </a:fld>
            <a:endParaRPr lang="en-US"/>
          </a:p>
        </p:txBody>
      </p:sp>
      <p:sp>
        <p:nvSpPr>
          <p:cNvPr id="11" name="Slide Number Placeholder 5"/>
          <p:cNvSpPr>
            <a:spLocks noGrp="1"/>
          </p:cNvSpPr>
          <p:nvPr>
            <p:ph type="sldNum" sz="quarter" idx="12"/>
          </p:nvPr>
        </p:nvSpPr>
        <p:spPr/>
        <p:txBody>
          <a:bodyPr/>
          <a:lstStyle/>
          <a:p>
            <a:pPr>
              <a:defRPr/>
            </a:pPr>
            <a:fld id="{DC3A322D-F3F5-43B9-9885-DC12C0C855D5}" type="slidenum">
              <a:rPr lang="en-US"/>
              <a:pPr>
                <a:defRPr/>
              </a:pPr>
              <a:t>9</a:t>
            </a:fld>
            <a:endParaRPr lang="en-US"/>
          </a:p>
        </p:txBody>
      </p:sp>
      <p:sp>
        <p:nvSpPr>
          <p:cNvPr id="32771" name="Rectangle 3"/>
          <p:cNvSpPr>
            <a:spLocks noGrp="1" noChangeArrowheads="1"/>
          </p:cNvSpPr>
          <p:nvPr>
            <p:ph type="body" idx="1"/>
          </p:nvPr>
        </p:nvSpPr>
        <p:spPr>
          <a:xfrm>
            <a:off x="152400" y="1295400"/>
            <a:ext cx="8839200" cy="4830763"/>
          </a:xfrm>
        </p:spPr>
        <p:txBody>
          <a:bodyPr/>
          <a:lstStyle/>
          <a:p>
            <a:pPr>
              <a:lnSpc>
                <a:spcPct val="130000"/>
              </a:lnSpc>
              <a:buNone/>
            </a:pPr>
            <a:r>
              <a:rPr lang="vi-VN" sz="2800"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Thời gian hoàn VĐT của DAĐT: </a:t>
            </a:r>
            <a:r>
              <a:rPr lang="vi-VN" sz="2800" dirty="0" smtClean="0">
                <a:solidFill>
                  <a:srgbClr val="000000"/>
                </a:solidFill>
                <a:effectLst/>
                <a:latin typeface="Times New Roman" pitchFamily="18" charset="0"/>
                <a:cs typeface="Times New Roman" pitchFamily="18" charset="0"/>
              </a:rPr>
              <a:t>thời gian cần thiết mà DAĐT tạo ra dòng tiền thuần bằng số VĐT ban đầu để thực hiện dự án </a:t>
            </a:r>
          </a:p>
          <a:p>
            <a:pPr>
              <a:lnSpc>
                <a:spcPct val="130000"/>
              </a:lnSpc>
              <a:buNone/>
            </a:pPr>
            <a:r>
              <a:rPr lang="vi-VN" sz="2800" dirty="0" smtClean="0">
                <a:solidFill>
                  <a:srgbClr val="000000"/>
                </a:solidFill>
                <a:effectLst/>
                <a:latin typeface="Times New Roman" pitchFamily="18" charset="0"/>
                <a:cs typeface="Times New Roman" pitchFamily="18" charset="0"/>
              </a:rPr>
              <a:t>* </a:t>
            </a:r>
            <a:r>
              <a:rPr lang="vi-VN" sz="2800" b="1" dirty="0" smtClean="0">
                <a:solidFill>
                  <a:srgbClr val="000000"/>
                </a:solidFill>
                <a:effectLst/>
                <a:latin typeface="Times New Roman" pitchFamily="18" charset="0"/>
                <a:cs typeface="Times New Roman" pitchFamily="18" charset="0"/>
              </a:rPr>
              <a:t>Cách xác định:</a:t>
            </a:r>
          </a:p>
          <a:p>
            <a:pPr>
              <a:lnSpc>
                <a:spcPct val="130000"/>
              </a:lnSpc>
              <a:buNone/>
            </a:pPr>
            <a:r>
              <a:rPr lang="vi-VN" sz="2800" b="1" dirty="0" smtClean="0">
                <a:solidFill>
                  <a:srgbClr val="000000"/>
                </a:solidFill>
                <a:effectLst/>
                <a:latin typeface="Times New Roman" pitchFamily="18" charset="0"/>
                <a:cs typeface="Times New Roman" pitchFamily="18" charset="0"/>
              </a:rPr>
              <a:t>+ T/hợp 1: Dòng tiền thu nhập đều đặn hàng năm</a:t>
            </a:r>
            <a:endParaRPr lang="en-US" sz="2800" b="1" dirty="0" smtClean="0">
              <a:solidFill>
                <a:srgbClr val="000000"/>
              </a:solidFill>
              <a:effectLst/>
              <a:latin typeface="Times New Roman" pitchFamily="18" charset="0"/>
              <a:cs typeface="Times New Roman" pitchFamily="18" charset="0"/>
            </a:endParaRPr>
          </a:p>
        </p:txBody>
      </p:sp>
      <p:grpSp>
        <p:nvGrpSpPr>
          <p:cNvPr id="66566" name="Group 4"/>
          <p:cNvGrpSpPr>
            <a:grpSpLocks/>
          </p:cNvGrpSpPr>
          <p:nvPr/>
        </p:nvGrpSpPr>
        <p:grpSpPr bwMode="auto">
          <a:xfrm>
            <a:off x="533400" y="4801133"/>
            <a:ext cx="8305800" cy="1828267"/>
            <a:chOff x="528" y="2842"/>
            <a:chExt cx="5081" cy="1382"/>
          </a:xfrm>
        </p:grpSpPr>
        <p:sp>
          <p:nvSpPr>
            <p:cNvPr id="66568" name="Text Box 5"/>
            <p:cNvSpPr txBox="1">
              <a:spLocks noChangeArrowheads="1"/>
            </p:cNvSpPr>
            <p:nvPr/>
          </p:nvSpPr>
          <p:spPr bwMode="auto">
            <a:xfrm>
              <a:off x="528" y="2842"/>
              <a:ext cx="5081" cy="1382"/>
            </a:xfrm>
            <a:prstGeom prst="rect">
              <a:avLst/>
            </a:prstGeom>
            <a:noFill/>
            <a:ln w="9525" algn="ctr">
              <a:noFill/>
              <a:miter lim="800000"/>
              <a:headEnd/>
              <a:tailEnd/>
            </a:ln>
          </p:spPr>
          <p:txBody>
            <a:bodyPr>
              <a:spAutoFit/>
            </a:bodyPr>
            <a:lstStyle/>
            <a:p>
              <a:r>
                <a:rPr lang="vi-VN" sz="2400" dirty="0">
                  <a:solidFill>
                    <a:srgbClr val="000000"/>
                  </a:solidFill>
                  <a:latin typeface="Times New Roman" pitchFamily="18" charset="0"/>
                  <a:cs typeface="Times New Roman" pitchFamily="18" charset="0"/>
                </a:rPr>
                <a:t>Thời gian hoàn     </a:t>
              </a:r>
              <a:r>
                <a:rPr lang="vi-VN" sz="2400" dirty="0" smtClean="0">
                  <a:solidFill>
                    <a:srgbClr val="000000"/>
                  </a:solidFill>
                  <a:latin typeface="Times New Roman" pitchFamily="18" charset="0"/>
                  <a:cs typeface="Times New Roman" pitchFamily="18" charset="0"/>
                </a:rPr>
                <a:t>               </a:t>
              </a:r>
              <a:r>
                <a:rPr lang="vi-VN" sz="2400" dirty="0">
                  <a:solidFill>
                    <a:srgbClr val="000000"/>
                  </a:solidFill>
                  <a:latin typeface="Times New Roman" pitchFamily="18" charset="0"/>
                  <a:cs typeface="Times New Roman" pitchFamily="18" charset="0"/>
                </a:rPr>
                <a:t>Vốn đầu tư ban đầu</a:t>
              </a:r>
            </a:p>
            <a:p>
              <a:r>
                <a:rPr lang="vi-VN" sz="2400" dirty="0">
                  <a:solidFill>
                    <a:srgbClr val="000000"/>
                  </a:solidFill>
                  <a:latin typeface="Times New Roman" pitchFamily="18" charset="0"/>
                  <a:cs typeface="Times New Roman" pitchFamily="18" charset="0"/>
                </a:rPr>
                <a:t>VĐT (năm)           </a:t>
              </a:r>
              <a:r>
                <a:rPr lang="vi-VN" sz="2400" dirty="0" smtClean="0">
                  <a:solidFill>
                    <a:srgbClr val="000000"/>
                  </a:solidFill>
                  <a:latin typeface="Times New Roman" pitchFamily="18" charset="0"/>
                  <a:cs typeface="Times New Roman" pitchFamily="18" charset="0"/>
                </a:rPr>
                <a:t>     </a:t>
              </a:r>
              <a:r>
                <a:rPr lang="en-US" sz="2400" dirty="0" smtClean="0">
                  <a:solidFill>
                    <a:srgbClr val="000000"/>
                  </a:solidFill>
                  <a:latin typeface="Times New Roman" pitchFamily="18" charset="0"/>
                  <a:cs typeface="Times New Roman" pitchFamily="18" charset="0"/>
                </a:rPr>
                <a:t>     </a:t>
              </a:r>
              <a:r>
                <a:rPr lang="vi-VN" sz="2400" dirty="0" smtClean="0">
                  <a:solidFill>
                    <a:srgbClr val="000000"/>
                  </a:solidFill>
                  <a:latin typeface="Times New Roman" pitchFamily="18" charset="0"/>
                  <a:cs typeface="Times New Roman" pitchFamily="18" charset="0"/>
                </a:rPr>
                <a:t>D</a:t>
              </a:r>
              <a:r>
                <a:rPr lang="vi-VN" sz="2400" dirty="0">
                  <a:solidFill>
                    <a:srgbClr val="000000"/>
                  </a:solidFill>
                  <a:latin typeface="Times New Roman" pitchFamily="18" charset="0"/>
                  <a:cs typeface="Times New Roman" pitchFamily="18" charset="0"/>
                </a:rPr>
                <a:t>. tiền thuần hàng năm của đầu tư</a:t>
              </a:r>
              <a:endParaRPr lang="en-US" sz="2400" dirty="0">
                <a:solidFill>
                  <a:srgbClr val="000000"/>
                </a:solidFill>
                <a:latin typeface="Times New Roman" pitchFamily="18" charset="0"/>
                <a:cs typeface="Times New Roman" pitchFamily="18" charset="0"/>
              </a:endParaRPr>
            </a:p>
            <a:p>
              <a:pPr marL="342900" indent="-342900">
                <a:spcBef>
                  <a:spcPct val="20000"/>
                </a:spcBef>
              </a:pPr>
              <a:endParaRPr lang="en-US" sz="2400" dirty="0">
                <a:solidFill>
                  <a:srgbClr val="000000"/>
                </a:solidFill>
                <a:latin typeface=".VnArial" pitchFamily="34" charset="0"/>
              </a:endParaRPr>
            </a:p>
            <a:p>
              <a:pPr marL="342900" indent="-342900">
                <a:spcBef>
                  <a:spcPct val="50000"/>
                </a:spcBef>
              </a:pPr>
              <a:endParaRPr lang="en-US" sz="2400" dirty="0">
                <a:solidFill>
                  <a:srgbClr val="000000"/>
                </a:solidFill>
                <a:latin typeface=".VnArial" pitchFamily="34" charset="0"/>
              </a:endParaRPr>
            </a:p>
          </p:txBody>
        </p:sp>
        <p:sp>
          <p:nvSpPr>
            <p:cNvPr id="32774" name="Line 6"/>
            <p:cNvSpPr>
              <a:spLocks noChangeShapeType="1"/>
            </p:cNvSpPr>
            <p:nvPr/>
          </p:nvSpPr>
          <p:spPr bwMode="auto">
            <a:xfrm>
              <a:off x="2064" y="3130"/>
              <a:ext cx="185" cy="0"/>
            </a:xfrm>
            <a:prstGeom prst="line">
              <a:avLst/>
            </a:prstGeom>
            <a:noFill/>
            <a:ln w="9525">
              <a:solidFill>
                <a:srgbClr val="000000"/>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32775" name="Line 7"/>
            <p:cNvSpPr>
              <a:spLocks noChangeShapeType="1"/>
            </p:cNvSpPr>
            <p:nvPr/>
          </p:nvSpPr>
          <p:spPr bwMode="auto">
            <a:xfrm>
              <a:off x="2064" y="3187"/>
              <a:ext cx="185" cy="0"/>
            </a:xfrm>
            <a:prstGeom prst="line">
              <a:avLst/>
            </a:prstGeom>
            <a:noFill/>
            <a:ln w="9525">
              <a:solidFill>
                <a:srgbClr val="000000"/>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grpSp>
      <p:sp>
        <p:nvSpPr>
          <p:cNvPr id="32776" name="Line 8"/>
          <p:cNvSpPr>
            <a:spLocks noChangeShapeType="1"/>
          </p:cNvSpPr>
          <p:nvPr/>
        </p:nvSpPr>
        <p:spPr bwMode="auto">
          <a:xfrm>
            <a:off x="3581400" y="5257800"/>
            <a:ext cx="4727028" cy="45719"/>
          </a:xfrm>
          <a:prstGeom prst="line">
            <a:avLst/>
          </a:prstGeom>
          <a:noFill/>
          <a:ln w="9525">
            <a:solidFill>
              <a:srgbClr val="000000"/>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pic>
        <p:nvPicPr>
          <p:cNvPr id="14" name="Picture 4" descr="C:\Users\Duc\Desktop\logo hvtc 1.jpg"/>
          <p:cNvPicPr>
            <a:picLocks noChangeAspect="1" noChangeArrowheads="1"/>
          </p:cNvPicPr>
          <p:nvPr/>
        </p:nvPicPr>
        <p:blipFill>
          <a:blip r:embed="rId2"/>
          <a:srcRect/>
          <a:stretch>
            <a:fillRect/>
          </a:stretch>
        </p:blipFill>
        <p:spPr bwMode="auto">
          <a:xfrm>
            <a:off x="0" y="0"/>
            <a:ext cx="990600" cy="914400"/>
          </a:xfrm>
          <a:prstGeom prst="rect">
            <a:avLst/>
          </a:prstGeom>
          <a:noFill/>
          <a:ln w="9525">
            <a:noFill/>
            <a:miter lim="800000"/>
            <a:headEnd/>
            <a:tailEnd/>
          </a:ln>
        </p:spPr>
      </p:pic>
      <p:sp>
        <p:nvSpPr>
          <p:cNvPr id="16" name="Line 5"/>
          <p:cNvSpPr>
            <a:spLocks noChangeShapeType="1"/>
          </p:cNvSpPr>
          <p:nvPr/>
        </p:nvSpPr>
        <p:spPr bwMode="auto">
          <a:xfrm>
            <a:off x="0" y="914400"/>
            <a:ext cx="9144000" cy="0"/>
          </a:xfrm>
          <a:prstGeom prst="line">
            <a:avLst/>
          </a:prstGeom>
          <a:noFill/>
          <a:ln w="9525">
            <a:solidFill>
              <a:srgbClr val="000000"/>
            </a:solidFill>
            <a:round/>
            <a:headEnd/>
            <a:tailEnd/>
          </a:ln>
        </p:spPr>
        <p:txBody>
          <a:bodyPr/>
          <a:lstStyle/>
          <a:p>
            <a:endParaRPr lang="en-US"/>
          </a:p>
        </p:txBody>
      </p:sp>
      <p:sp>
        <p:nvSpPr>
          <p:cNvPr id="18" name="Rectangle 2"/>
          <p:cNvSpPr>
            <a:spLocks noGrp="1" noChangeArrowheads="1"/>
          </p:cNvSpPr>
          <p:nvPr>
            <p:ph type="title"/>
          </p:nvPr>
        </p:nvSpPr>
        <p:spPr>
          <a:xfrm>
            <a:off x="685800" y="152400"/>
            <a:ext cx="8229600" cy="685800"/>
          </a:xfrm>
        </p:spPr>
        <p:txBody>
          <a:bodyPr/>
          <a:lstStyle/>
          <a:p>
            <a:pPr eaLnBrk="1" hangingPunct="1"/>
            <a:r>
              <a:rPr lang="vi-VN" sz="2800" b="1" dirty="0" smtClean="0">
                <a:solidFill>
                  <a:srgbClr val="000000"/>
                </a:solidFill>
                <a:effectLst/>
                <a:latin typeface="Times New Roman" pitchFamily="18" charset="0"/>
                <a:cs typeface="Times New Roman" pitchFamily="18" charset="0"/>
              </a:rPr>
              <a:t>7.1.2</a:t>
            </a:r>
            <a:r>
              <a:rPr lang="en-US" sz="2800" b="1" dirty="0" smtClean="0">
                <a:solidFill>
                  <a:srgbClr val="000000"/>
                </a:solidFill>
                <a:effectLst/>
                <a:latin typeface="Times New Roman" pitchFamily="18" charset="0"/>
                <a:cs typeface="Times New Roman" pitchFamily="18" charset="0"/>
              </a:rPr>
              <a:t>.2</a:t>
            </a:r>
            <a:r>
              <a:rPr lang="vi-VN" sz="2800" b="1" dirty="0" smtClean="0">
                <a:solidFill>
                  <a:srgbClr val="000000"/>
                </a:solidFill>
                <a:effectLst/>
                <a:latin typeface="Times New Roman" pitchFamily="18" charset="0"/>
                <a:cs typeface="Times New Roman" pitchFamily="18" charset="0"/>
              </a:rPr>
              <a:t> - Phương pháp thời gian hoàn VĐT</a:t>
            </a:r>
            <a:br>
              <a:rPr lang="vi-VN" sz="2800" b="1" dirty="0" smtClean="0">
                <a:solidFill>
                  <a:srgbClr val="000000"/>
                </a:solidFill>
                <a:effectLst/>
                <a:latin typeface="Times New Roman" pitchFamily="18" charset="0"/>
                <a:cs typeface="Times New Roman" pitchFamily="18" charset="0"/>
              </a:rPr>
            </a:br>
            <a:r>
              <a:rPr lang="vi-VN" sz="2800" b="1" dirty="0" smtClean="0">
                <a:solidFill>
                  <a:srgbClr val="000000"/>
                </a:solidFill>
                <a:effectLst/>
                <a:latin typeface="Times New Roman" pitchFamily="18" charset="0"/>
                <a:cs typeface="Times New Roman" pitchFamily="18" charset="0"/>
              </a:rPr>
              <a:t>(PP –Payback Period )</a:t>
            </a:r>
            <a:endParaRPr lang="en-US" sz="2800" b="1" dirty="0" smtClean="0">
              <a:solidFill>
                <a:srgbClr val="000000"/>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outerShdw blurRad="38100" dist="38100" dir="2700000" algn="tl">
                <a:srgbClr val="000000">
                  <a:alpha val="43137"/>
                </a:srgbClr>
              </a:outerShdw>
            </a:effectLst>
            <a:latin typeface=".Vn3DH"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outerShdw blurRad="38100" dist="38100" dir="2700000" algn="tl">
                <a:srgbClr val="000000">
                  <a:alpha val="43137"/>
                </a:srgbClr>
              </a:outerShdw>
            </a:effectLst>
            <a:latin typeface=".Vn3DH"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9017</TotalTime>
  <Words>934</Words>
  <Application>Microsoft PowerPoint</Application>
  <PresentationFormat>On-screen Show (4:3)</PresentationFormat>
  <Paragraphs>355</Paragraphs>
  <Slides>39</Slides>
  <Notes>2</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39</vt:i4>
      </vt:variant>
    </vt:vector>
  </HeadingPairs>
  <TitlesOfParts>
    <vt:vector size="43" baseType="lpstr">
      <vt:lpstr>Slit</vt:lpstr>
      <vt:lpstr>Equation</vt:lpstr>
      <vt:lpstr>Chart</vt:lpstr>
      <vt:lpstr>Worksheet</vt:lpstr>
      <vt:lpstr>Slide 1</vt:lpstr>
      <vt:lpstr>Slide 2</vt:lpstr>
      <vt:lpstr>Nội dung: 7.1 Các phương pháp đánh giá hiệu quả dự án đầu tư  7.2 Điểm hoà vốn và đòn bẩy kinh doanh  </vt:lpstr>
      <vt:lpstr>7.1 Các phương pháp đánh giá hiệu quả dự án đầu tư </vt:lpstr>
      <vt:lpstr> 7.1.1. Tiêu chuẩn đánh giá hiệu quả dự án ĐTDH </vt:lpstr>
      <vt:lpstr>7.1.2. Các phương pháp đánh giá hiệu quảDAĐT</vt:lpstr>
      <vt:lpstr>7.1.2.1 Phương pháp TSLN bình quân VĐT  </vt:lpstr>
      <vt:lpstr>7.1.2.2 - Phương pháp thời gian hoàn VĐT (PP –Payback Period )</vt:lpstr>
      <vt:lpstr>7.1.2.2 - Phương pháp thời gian hoàn VĐT (PP –Payback Period )</vt:lpstr>
      <vt:lpstr>7.1.2.2 - Phương pháp thời gian hoàn VĐT (PP –Payback Period )</vt:lpstr>
      <vt:lpstr>P/p thời gian hoàn vốn có chiết khấu  (DPP - Discount payback period)</vt:lpstr>
      <vt:lpstr>7.1.2.3 - Phương pháp giá trị hiện tại thuần (NPV – Net Present Value)</vt:lpstr>
      <vt:lpstr>7.1.2.3 - Phương pháp giá trị hiện tại thuần (NPV – Net Present Value)</vt:lpstr>
      <vt:lpstr>7.1.2.4.  Phương pháp tỷ suất doanh lợi nội bộ (IRR - Internal rate of return).</vt:lpstr>
      <vt:lpstr>7.1.2.4.  Phương pháp tỷ suất doanh lợi nội bộ (IRR - Internal rate of return).</vt:lpstr>
      <vt:lpstr>7.1.2.4.  Phương pháp tỷ suất doanh lợi nội bộ (IRR - Internal rate of return).</vt:lpstr>
      <vt:lpstr>7.1.2.5.  Phương pháp chỉ số sinh lời của DADT  (PI – Profitability Index)</vt:lpstr>
      <vt:lpstr>7.1.2.5.  Phương pháp chỉ số sinh lời của DADT  (PI – Profitability Index)</vt:lpstr>
      <vt:lpstr>Công cụ quyết định của CFO</vt:lpstr>
      <vt:lpstr>7.2. Điểm Hòa Vốn Và Đòn Bẩy Kinh Doanh</vt:lpstr>
      <vt:lpstr>7.2.1  Điểm hòa vốn </vt:lpstr>
      <vt:lpstr>Đồ thị biểu diễn điểm hoà vốn</vt:lpstr>
      <vt:lpstr> Điểm hoà vốn kinh tế và điểm hoà vốn tài chính</vt:lpstr>
      <vt:lpstr> Xác định sản lượng hòa vốn kinh tế </vt:lpstr>
      <vt:lpstr>Xác định sản lượng hòa vốn tài chính  </vt:lpstr>
      <vt:lpstr> Xác định doanh thu hòa vốn kinh tế</vt:lpstr>
      <vt:lpstr> Xác định doanh thu hòa vốn tài chính </vt:lpstr>
      <vt:lpstr>Slide 28</vt:lpstr>
      <vt:lpstr>7.2.2 - Đòn bẩy kinh doanh và rủi ro KD</vt:lpstr>
      <vt:lpstr>7.2.2.2.  Đòn bẩy kinh doanh</vt:lpstr>
      <vt:lpstr>7.2.2.2.  Đòn bẩy kinh doanh</vt:lpstr>
      <vt:lpstr>7.2.2.2.  Đòn bẩy kinh doanh</vt:lpstr>
      <vt:lpstr>7.2.2.2 Đòn bẩy kinh doanh</vt:lpstr>
      <vt:lpstr>Slide 34</vt:lpstr>
      <vt:lpstr>7.2.2.3 Quan hệ giữa đòn bẩy kinh doanh  và điểm hoà vốn</vt:lpstr>
      <vt:lpstr>Mối quan hệ giữa đòn bẩy kinh doanh và điểm hoà vốn</vt:lpstr>
      <vt:lpstr> 7.2.2.4 Quan hệ giữa đòn bẩy kinh doanh và  rủi ro kinh doanh  </vt:lpstr>
      <vt:lpstr> 7.2.2.4 Quan hệ giữa đòn bẩy kinh doanh và  rủi ro kinh doanh</vt:lpstr>
      <vt:lpstr> 7.2.2.4 Quan hệ giữa đòn bẩy kinh doanh và  rủi ro kinh doanh</vt:lpstr>
    </vt:vector>
  </TitlesOfParts>
  <Company>PAC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KYTHUAT</dc:creator>
  <cp:lastModifiedBy>Duc</cp:lastModifiedBy>
  <cp:revision>550</cp:revision>
  <dcterms:created xsi:type="dcterms:W3CDTF">2008-03-04T14:54:59Z</dcterms:created>
  <dcterms:modified xsi:type="dcterms:W3CDTF">2014-07-24T10:30:56Z</dcterms:modified>
</cp:coreProperties>
</file>